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0"/>
  </p:notesMasterIdLst>
  <p:sldIdLst>
    <p:sldId id="256" r:id="rId5"/>
    <p:sldId id="257" r:id="rId6"/>
    <p:sldId id="263" r:id="rId7"/>
    <p:sldId id="265" r:id="rId8"/>
    <p:sldId id="264" r:id="rId9"/>
    <p:sldId id="258" r:id="rId10"/>
    <p:sldId id="262" r:id="rId11"/>
    <p:sldId id="457" r:id="rId12"/>
    <p:sldId id="458" r:id="rId13"/>
    <p:sldId id="459" r:id="rId14"/>
    <p:sldId id="453" r:id="rId15"/>
    <p:sldId id="456" r:id="rId16"/>
    <p:sldId id="460" r:id="rId17"/>
    <p:sldId id="461" r:id="rId18"/>
    <p:sldId id="462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 inndeling" id="{952F1297-BC72-4B52-9B9B-DD3E0C6F61BC}">
          <p14:sldIdLst>
            <p14:sldId id="256"/>
          </p14:sldIdLst>
        </p14:section>
        <p14:section name="Kva er klarspråk?" id="{05CF2CDD-6E72-4E50-BC23-0550BBBFA8B2}">
          <p14:sldIdLst>
            <p14:sldId id="257"/>
            <p14:sldId id="263"/>
            <p14:sldId id="265"/>
            <p14:sldId id="264"/>
          </p14:sldIdLst>
        </p14:section>
        <p14:section name="Kvifor bør vi bruke klarspråk?" id="{E117DA98-F32A-4773-958E-686F2B522FBE}">
          <p14:sldIdLst>
            <p14:sldId id="258"/>
            <p14:sldId id="262"/>
          </p14:sldIdLst>
        </p14:section>
        <p14:section name="Korleis kan vi oppfylle kravet i språklova?" id="{F8BAE05F-D5E9-4194-A63D-FBFDE4248E78}">
          <p14:sldIdLst>
            <p14:sldId id="457"/>
            <p14:sldId id="458"/>
            <p14:sldId id="459"/>
            <p14:sldId id="453"/>
            <p14:sldId id="456"/>
            <p14:sldId id="460"/>
            <p14:sldId id="461"/>
            <p14:sldId id="462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6B1720C-021F-AB24-CF0D-3C01731D9112}" name="Aud Anna Senje" initials="AAS" userId="S::aud.senje@sprakradet.no::9c9771f0-9045-4db9-8013-7c6779c35fa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8AEEED-7C32-4671-AB3A-D50C83045CEC}" v="23" dt="2026-02-09T12:50:15.2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6387" autoAdjust="0"/>
  </p:normalViewPr>
  <p:slideViewPr>
    <p:cSldViewPr snapToGrid="0">
      <p:cViewPr varScale="1">
        <p:scale>
          <a:sx n="110" d="100"/>
          <a:sy n="110" d="100"/>
        </p:scale>
        <p:origin x="4362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1" d="100"/>
          <a:sy n="91" d="100"/>
        </p:scale>
        <p:origin x="367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Relationship Id="rId27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ud Anna Senje" userId="9c9771f0-9045-4db9-8013-7c6779c35fa9" providerId="ADAL" clId="{031C6028-E605-4149-9C38-96859DC5815B}"/>
    <pc:docChg chg="undo custSel addSld delSld modSld modSection">
      <pc:chgData name="Aud Anna Senje" userId="9c9771f0-9045-4db9-8013-7c6779c35fa9" providerId="ADAL" clId="{031C6028-E605-4149-9C38-96859DC5815B}" dt="2026-02-10T12:34:32.754" v="278" actId="6549"/>
      <pc:docMkLst>
        <pc:docMk/>
      </pc:docMkLst>
      <pc:sldChg chg="modSp mod">
        <pc:chgData name="Aud Anna Senje" userId="9c9771f0-9045-4db9-8013-7c6779c35fa9" providerId="ADAL" clId="{031C6028-E605-4149-9C38-96859DC5815B}" dt="2026-02-10T12:34:32.754" v="278" actId="6549"/>
        <pc:sldMkLst>
          <pc:docMk/>
          <pc:sldMk cId="2405415351" sldId="258"/>
        </pc:sldMkLst>
        <pc:spChg chg="mod">
          <ac:chgData name="Aud Anna Senje" userId="9c9771f0-9045-4db9-8013-7c6779c35fa9" providerId="ADAL" clId="{031C6028-E605-4149-9C38-96859DC5815B}" dt="2026-02-10T12:34:32.754" v="278" actId="6549"/>
          <ac:spMkLst>
            <pc:docMk/>
            <pc:sldMk cId="2405415351" sldId="258"/>
            <ac:spMk id="3" creationId="{FE371BF5-B305-4EE4-B6DA-0C00CE6B80AC}"/>
          </ac:spMkLst>
        </pc:spChg>
      </pc:sldChg>
      <pc:sldChg chg="del">
        <pc:chgData name="Aud Anna Senje" userId="9c9771f0-9045-4db9-8013-7c6779c35fa9" providerId="ADAL" clId="{031C6028-E605-4149-9C38-96859DC5815B}" dt="2026-02-09T12:43:37.084" v="27" actId="47"/>
        <pc:sldMkLst>
          <pc:docMk/>
          <pc:sldMk cId="2906775788" sldId="259"/>
        </pc:sldMkLst>
      </pc:sldChg>
      <pc:sldChg chg="modSp mod">
        <pc:chgData name="Aud Anna Senje" userId="9c9771f0-9045-4db9-8013-7c6779c35fa9" providerId="ADAL" clId="{031C6028-E605-4149-9C38-96859DC5815B}" dt="2026-02-09T12:42:16.879" v="22" actId="20577"/>
        <pc:sldMkLst>
          <pc:docMk/>
          <pc:sldMk cId="4035466266" sldId="262"/>
        </pc:sldMkLst>
        <pc:spChg chg="mod">
          <ac:chgData name="Aud Anna Senje" userId="9c9771f0-9045-4db9-8013-7c6779c35fa9" providerId="ADAL" clId="{031C6028-E605-4149-9C38-96859DC5815B}" dt="2026-02-09T12:42:16.879" v="22" actId="20577"/>
          <ac:spMkLst>
            <pc:docMk/>
            <pc:sldMk cId="4035466266" sldId="262"/>
            <ac:spMk id="3" creationId="{007A272D-F26B-4569-AA4D-ECF8707A6B06}"/>
          </ac:spMkLst>
        </pc:spChg>
      </pc:sldChg>
      <pc:sldChg chg="del">
        <pc:chgData name="Aud Anna Senje" userId="9c9771f0-9045-4db9-8013-7c6779c35fa9" providerId="ADAL" clId="{031C6028-E605-4149-9C38-96859DC5815B}" dt="2026-02-09T12:42:27.247" v="23" actId="47"/>
        <pc:sldMkLst>
          <pc:docMk/>
          <pc:sldMk cId="1031212717" sldId="446"/>
        </pc:sldMkLst>
      </pc:sldChg>
      <pc:sldChg chg="modSp del mod">
        <pc:chgData name="Aud Anna Senje" userId="9c9771f0-9045-4db9-8013-7c6779c35fa9" providerId="ADAL" clId="{031C6028-E605-4149-9C38-96859DC5815B}" dt="2026-02-09T12:46:50.855" v="209" actId="47"/>
        <pc:sldMkLst>
          <pc:docMk/>
          <pc:sldMk cId="129004139" sldId="447"/>
        </pc:sldMkLst>
        <pc:picChg chg="mod">
          <ac:chgData name="Aud Anna Senje" userId="9c9771f0-9045-4db9-8013-7c6779c35fa9" providerId="ADAL" clId="{031C6028-E605-4149-9C38-96859DC5815B}" dt="2026-02-09T12:44:10.929" v="33" actId="1076"/>
          <ac:picMkLst>
            <pc:docMk/>
            <pc:sldMk cId="129004139" sldId="447"/>
            <ac:picMk id="5" creationId="{261A0B2C-6B30-2191-899E-6A92A4F1C051}"/>
          </ac:picMkLst>
        </pc:picChg>
      </pc:sldChg>
      <pc:sldChg chg="del">
        <pc:chgData name="Aud Anna Senje" userId="9c9771f0-9045-4db9-8013-7c6779c35fa9" providerId="ADAL" clId="{031C6028-E605-4149-9C38-96859DC5815B}" dt="2026-02-09T12:48:08.012" v="219" actId="47"/>
        <pc:sldMkLst>
          <pc:docMk/>
          <pc:sldMk cId="694540245" sldId="448"/>
        </pc:sldMkLst>
      </pc:sldChg>
      <pc:sldChg chg="del">
        <pc:chgData name="Aud Anna Senje" userId="9c9771f0-9045-4db9-8013-7c6779c35fa9" providerId="ADAL" clId="{031C6028-E605-4149-9C38-96859DC5815B}" dt="2026-02-09T12:49:03.544" v="241" actId="47"/>
        <pc:sldMkLst>
          <pc:docMk/>
          <pc:sldMk cId="678787505" sldId="449"/>
        </pc:sldMkLst>
      </pc:sldChg>
      <pc:sldChg chg="del">
        <pc:chgData name="Aud Anna Senje" userId="9c9771f0-9045-4db9-8013-7c6779c35fa9" providerId="ADAL" clId="{031C6028-E605-4149-9C38-96859DC5815B}" dt="2026-02-09T12:49:05.094" v="242" actId="47"/>
        <pc:sldMkLst>
          <pc:docMk/>
          <pc:sldMk cId="4102017324" sldId="450"/>
        </pc:sldMkLst>
      </pc:sldChg>
      <pc:sldChg chg="del">
        <pc:chgData name="Aud Anna Senje" userId="9c9771f0-9045-4db9-8013-7c6779c35fa9" providerId="ADAL" clId="{031C6028-E605-4149-9C38-96859DC5815B}" dt="2026-02-09T12:44:09.154" v="32" actId="47"/>
        <pc:sldMkLst>
          <pc:docMk/>
          <pc:sldMk cId="1160898386" sldId="451"/>
        </pc:sldMkLst>
      </pc:sldChg>
      <pc:sldChg chg="del">
        <pc:chgData name="Aud Anna Senje" userId="9c9771f0-9045-4db9-8013-7c6779c35fa9" providerId="ADAL" clId="{031C6028-E605-4149-9C38-96859DC5815B}" dt="2026-02-09T12:49:53.995" v="276" actId="47"/>
        <pc:sldMkLst>
          <pc:docMk/>
          <pc:sldMk cId="1957966065" sldId="452"/>
        </pc:sldMkLst>
      </pc:sldChg>
      <pc:sldChg chg="addSp delSp modSp mod">
        <pc:chgData name="Aud Anna Senje" userId="9c9771f0-9045-4db9-8013-7c6779c35fa9" providerId="ADAL" clId="{031C6028-E605-4149-9C38-96859DC5815B}" dt="2026-02-09T12:47:14.339" v="211"/>
        <pc:sldMkLst>
          <pc:docMk/>
          <pc:sldMk cId="2245659465" sldId="453"/>
        </pc:sldMkLst>
        <pc:spChg chg="add mod">
          <ac:chgData name="Aud Anna Senje" userId="9c9771f0-9045-4db9-8013-7c6779c35fa9" providerId="ADAL" clId="{031C6028-E605-4149-9C38-96859DC5815B}" dt="2026-02-09T12:47:14.339" v="211"/>
          <ac:spMkLst>
            <pc:docMk/>
            <pc:sldMk cId="2245659465" sldId="453"/>
            <ac:spMk id="3" creationId="{124C8462-588E-11E2-ACB2-49A716A5B50C}"/>
          </ac:spMkLst>
        </pc:spChg>
        <pc:spChg chg="del">
          <ac:chgData name="Aud Anna Senje" userId="9c9771f0-9045-4db9-8013-7c6779c35fa9" providerId="ADAL" clId="{031C6028-E605-4149-9C38-96859DC5815B}" dt="2026-02-09T12:47:13.860" v="210" actId="478"/>
          <ac:spMkLst>
            <pc:docMk/>
            <pc:sldMk cId="2245659465" sldId="453"/>
            <ac:spMk id="10" creationId="{B72CAC97-7786-4493-719C-C90F06BA6426}"/>
          </ac:spMkLst>
        </pc:spChg>
      </pc:sldChg>
      <pc:sldChg chg="del">
        <pc:chgData name="Aud Anna Senje" userId="9c9771f0-9045-4db9-8013-7c6779c35fa9" providerId="ADAL" clId="{031C6028-E605-4149-9C38-96859DC5815B}" dt="2026-02-09T12:48:29.479" v="221" actId="47"/>
        <pc:sldMkLst>
          <pc:docMk/>
          <pc:sldMk cId="1165206208" sldId="454"/>
        </pc:sldMkLst>
      </pc:sldChg>
      <pc:sldChg chg="del">
        <pc:chgData name="Aud Anna Senje" userId="9c9771f0-9045-4db9-8013-7c6779c35fa9" providerId="ADAL" clId="{031C6028-E605-4149-9C38-96859DC5815B}" dt="2026-02-09T12:47:46.050" v="215" actId="47"/>
        <pc:sldMkLst>
          <pc:docMk/>
          <pc:sldMk cId="668222517" sldId="455"/>
        </pc:sldMkLst>
      </pc:sldChg>
      <pc:sldChg chg="new del">
        <pc:chgData name="Aud Anna Senje" userId="9c9771f0-9045-4db9-8013-7c6779c35fa9" providerId="ADAL" clId="{031C6028-E605-4149-9C38-96859DC5815B}" dt="2026-02-09T12:43:42.805" v="28" actId="47"/>
        <pc:sldMkLst>
          <pc:docMk/>
          <pc:sldMk cId="405203919" sldId="456"/>
        </pc:sldMkLst>
      </pc:sldChg>
      <pc:sldChg chg="modSp add mod">
        <pc:chgData name="Aud Anna Senje" userId="9c9771f0-9045-4db9-8013-7c6779c35fa9" providerId="ADAL" clId="{031C6028-E605-4149-9C38-96859DC5815B}" dt="2026-02-09T12:47:42.730" v="214" actId="6549"/>
        <pc:sldMkLst>
          <pc:docMk/>
          <pc:sldMk cId="2088349063" sldId="456"/>
        </pc:sldMkLst>
        <pc:spChg chg="mod">
          <ac:chgData name="Aud Anna Senje" userId="9c9771f0-9045-4db9-8013-7c6779c35fa9" providerId="ADAL" clId="{031C6028-E605-4149-9C38-96859DC5815B}" dt="2026-02-09T12:47:42.730" v="214" actId="6549"/>
          <ac:spMkLst>
            <pc:docMk/>
            <pc:sldMk cId="2088349063" sldId="456"/>
            <ac:spMk id="2" creationId="{DD5F0A63-6918-77BE-114E-F09453F9EC8B}"/>
          </ac:spMkLst>
        </pc:spChg>
      </pc:sldChg>
      <pc:sldChg chg="modSp add">
        <pc:chgData name="Aud Anna Senje" userId="9c9771f0-9045-4db9-8013-7c6779c35fa9" providerId="ADAL" clId="{031C6028-E605-4149-9C38-96859DC5815B}" dt="2026-02-09T12:43:22.421" v="26"/>
        <pc:sldMkLst>
          <pc:docMk/>
          <pc:sldMk cId="2849610189" sldId="457"/>
        </pc:sldMkLst>
        <pc:spChg chg="mod">
          <ac:chgData name="Aud Anna Senje" userId="9c9771f0-9045-4db9-8013-7c6779c35fa9" providerId="ADAL" clId="{031C6028-E605-4149-9C38-96859DC5815B}" dt="2026-02-09T12:43:22.421" v="26"/>
          <ac:spMkLst>
            <pc:docMk/>
            <pc:sldMk cId="2849610189" sldId="457"/>
            <ac:spMk id="2" creationId="{2A3E2A87-2D6A-F3F2-E854-88F76524C710}"/>
          </ac:spMkLst>
        </pc:spChg>
      </pc:sldChg>
      <pc:sldChg chg="addSp delSp add mod modNotesTx">
        <pc:chgData name="Aud Anna Senje" userId="9c9771f0-9045-4db9-8013-7c6779c35fa9" providerId="ADAL" clId="{031C6028-E605-4149-9C38-96859DC5815B}" dt="2026-02-09T12:44:35.734" v="37" actId="22"/>
        <pc:sldMkLst>
          <pc:docMk/>
          <pc:sldMk cId="1005417441" sldId="458"/>
        </pc:sldMkLst>
        <pc:spChg chg="add del">
          <ac:chgData name="Aud Anna Senje" userId="9c9771f0-9045-4db9-8013-7c6779c35fa9" providerId="ADAL" clId="{031C6028-E605-4149-9C38-96859DC5815B}" dt="2026-02-09T12:44:30.727" v="35" actId="22"/>
          <ac:spMkLst>
            <pc:docMk/>
            <pc:sldMk cId="1005417441" sldId="458"/>
            <ac:spMk id="4" creationId="{C782721E-4F95-C5BC-CD90-B88DB5AA1C57}"/>
          </ac:spMkLst>
        </pc:spChg>
        <pc:spChg chg="add del">
          <ac:chgData name="Aud Anna Senje" userId="9c9771f0-9045-4db9-8013-7c6779c35fa9" providerId="ADAL" clId="{031C6028-E605-4149-9C38-96859DC5815B}" dt="2026-02-09T12:44:35.734" v="37" actId="22"/>
          <ac:spMkLst>
            <pc:docMk/>
            <pc:sldMk cId="1005417441" sldId="458"/>
            <ac:spMk id="7" creationId="{498AEED3-88DC-4D1C-758C-9B573A71A703}"/>
          </ac:spMkLst>
        </pc:spChg>
      </pc:sldChg>
      <pc:sldChg chg="addSp delSp modSp add del mod modNotesTx">
        <pc:chgData name="Aud Anna Senje" userId="9c9771f0-9045-4db9-8013-7c6779c35fa9" providerId="ADAL" clId="{031C6028-E605-4149-9C38-96859DC5815B}" dt="2026-02-09T12:46:14.005" v="208" actId="20577"/>
        <pc:sldMkLst>
          <pc:docMk/>
          <pc:sldMk cId="3663689927" sldId="459"/>
        </pc:sldMkLst>
        <pc:spChg chg="add mod">
          <ac:chgData name="Aud Anna Senje" userId="9c9771f0-9045-4db9-8013-7c6779c35fa9" providerId="ADAL" clId="{031C6028-E605-4149-9C38-96859DC5815B}" dt="2026-02-09T12:46:10.517" v="204" actId="1035"/>
          <ac:spMkLst>
            <pc:docMk/>
            <pc:sldMk cId="3663689927" sldId="459"/>
            <ac:spMk id="8" creationId="{555C5E5D-76BD-9298-CAAB-082886C5811A}"/>
          </ac:spMkLst>
        </pc:spChg>
        <pc:picChg chg="del">
          <ac:chgData name="Aud Anna Senje" userId="9c9771f0-9045-4db9-8013-7c6779c35fa9" providerId="ADAL" clId="{031C6028-E605-4149-9C38-96859DC5815B}" dt="2026-02-09T12:45:30.035" v="41" actId="478"/>
          <ac:picMkLst>
            <pc:docMk/>
            <pc:sldMk cId="3663689927" sldId="459"/>
            <ac:picMk id="4" creationId="{76656458-E27A-1B66-FE18-A488539F9116}"/>
          </ac:picMkLst>
        </pc:picChg>
        <pc:picChg chg="add mod">
          <ac:chgData name="Aud Anna Senje" userId="9c9771f0-9045-4db9-8013-7c6779c35fa9" providerId="ADAL" clId="{031C6028-E605-4149-9C38-96859DC5815B}" dt="2026-02-09T12:45:42.452" v="49" actId="1440"/>
          <ac:picMkLst>
            <pc:docMk/>
            <pc:sldMk cId="3663689927" sldId="459"/>
            <ac:picMk id="5" creationId="{445AEEA5-0C4B-67B9-F3F7-049018F67CB4}"/>
          </ac:picMkLst>
        </pc:picChg>
      </pc:sldChg>
      <pc:sldChg chg="modSp add mod">
        <pc:chgData name="Aud Anna Senje" userId="9c9771f0-9045-4db9-8013-7c6779c35fa9" providerId="ADAL" clId="{031C6028-E605-4149-9C38-96859DC5815B}" dt="2026-02-09T12:48:02.802" v="218" actId="20577"/>
        <pc:sldMkLst>
          <pc:docMk/>
          <pc:sldMk cId="1968019063" sldId="460"/>
        </pc:sldMkLst>
        <pc:spChg chg="mod">
          <ac:chgData name="Aud Anna Senje" userId="9c9771f0-9045-4db9-8013-7c6779c35fa9" providerId="ADAL" clId="{031C6028-E605-4149-9C38-96859DC5815B}" dt="2026-02-09T12:48:02.802" v="218" actId="20577"/>
          <ac:spMkLst>
            <pc:docMk/>
            <pc:sldMk cId="1968019063" sldId="460"/>
            <ac:spMk id="2" creationId="{7CAC0810-BE06-43B8-92F6-450234CA721A}"/>
          </ac:spMkLst>
        </pc:spChg>
      </pc:sldChg>
      <pc:sldChg chg="modSp add mod modNotesTx">
        <pc:chgData name="Aud Anna Senje" userId="9c9771f0-9045-4db9-8013-7c6779c35fa9" providerId="ADAL" clId="{031C6028-E605-4149-9C38-96859DC5815B}" dt="2026-02-09T12:48:52.902" v="240" actId="255"/>
        <pc:sldMkLst>
          <pc:docMk/>
          <pc:sldMk cId="687993156" sldId="461"/>
        </pc:sldMkLst>
        <pc:spChg chg="mod">
          <ac:chgData name="Aud Anna Senje" userId="9c9771f0-9045-4db9-8013-7c6779c35fa9" providerId="ADAL" clId="{031C6028-E605-4149-9C38-96859DC5815B}" dt="2026-02-09T12:48:52.902" v="240" actId="255"/>
          <ac:spMkLst>
            <pc:docMk/>
            <pc:sldMk cId="687993156" sldId="461"/>
            <ac:spMk id="2" creationId="{D2D1C938-ADFE-DD13-B0BF-8A0212AC2431}"/>
          </ac:spMkLst>
        </pc:spChg>
      </pc:sldChg>
      <pc:sldChg chg="add modNotesTx">
        <pc:chgData name="Aud Anna Senje" userId="9c9771f0-9045-4db9-8013-7c6779c35fa9" providerId="ADAL" clId="{031C6028-E605-4149-9C38-96859DC5815B}" dt="2026-02-09T12:49:40.530" v="275" actId="6549"/>
        <pc:sldMkLst>
          <pc:docMk/>
          <pc:sldMk cId="3033099963" sldId="462"/>
        </pc:sldMkLst>
      </pc:sldChg>
      <pc:sldMasterChg chg="delSldLayout">
        <pc:chgData name="Aud Anna Senje" userId="9c9771f0-9045-4db9-8013-7c6779c35fa9" providerId="ADAL" clId="{031C6028-E605-4149-9C38-96859DC5815B}" dt="2026-02-09T12:42:27.247" v="23" actId="47"/>
        <pc:sldMasterMkLst>
          <pc:docMk/>
          <pc:sldMasterMk cId="2638709688" sldId="2147483660"/>
        </pc:sldMasterMkLst>
        <pc:sldLayoutChg chg="del">
          <pc:chgData name="Aud Anna Senje" userId="9c9771f0-9045-4db9-8013-7c6779c35fa9" providerId="ADAL" clId="{031C6028-E605-4149-9C38-96859DC5815B}" dt="2026-02-09T12:42:27.247" v="23" actId="47"/>
          <pc:sldLayoutMkLst>
            <pc:docMk/>
            <pc:sldMasterMk cId="2638709688" sldId="2147483660"/>
            <pc:sldLayoutMk cId="4195079586" sldId="2147483672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445BDD-EFA7-4075-A947-1DE6E497ACDF}" type="datetimeFigureOut">
              <a:t>10.02.2026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A3E01-B0F8-4ABC-A928-53BA01985763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4635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prakradet.no/klarsprak/om-skriving/fagsprak/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prakradet.no/klarsprak/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www.sprakradet.no/sprakhjelp/" TargetMode="Externa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laeringsplattformen.difi.no/kurs/991825827/den-gylne-pennen-et-e-laeringskurs-i-klarsprak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b="1" dirty="0"/>
              <a:t>Standardpresentasjon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b-NO" dirty="0"/>
          </a:p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2A3E01-B0F8-4ABC-A928-53BA01985763}" type="slidenum">
              <a:rPr lang="nb-NO" smtClean="0"/>
              <a:t>1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6894853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BE3A72-8307-0D31-69F3-8F0FFB8062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01731157-D294-67F3-B926-258CB48EEFB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C40DB124-58EA-EFF5-B087-A0E98466B6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Skriveråd på språkrådet.no: generelle og sjangertilpassa</a:t>
            </a:r>
          </a:p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E8F46EB5-45E6-1A13-E25D-B8F198393E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2A3E01-B0F8-4ABC-A928-53BA01985763}" type="slidenum">
              <a:rPr lang="nb-NO" smtClean="0"/>
              <a:t>10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9517602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Skriveråd på klarspråk.no: særskilte råd om språk i regelverk (nedlastbart pdf-hefte)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2A3E01-B0F8-4ABC-A928-53BA01985763}" type="slidenum">
              <a:rPr lang="nb-NO" smtClean="0"/>
              <a:t>11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5102524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Skrivereglar finn du på nettstaden til Språkrådet. 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2A3E01-B0F8-4ABC-A928-53BA01985763}" type="slidenum">
              <a:rPr lang="nb-NO" smtClean="0"/>
              <a:t>12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517521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2A3E01-B0F8-4ABC-A928-53BA01985763}" type="slidenum">
              <a:rPr lang="nb-NO" smtClean="0"/>
              <a:t>13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795636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Test tekstene på ei gruppe brukarar. 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2A3E01-B0F8-4ABC-A928-53BA01985763}" type="slidenum">
              <a:rPr lang="nb-NO" smtClean="0"/>
              <a:t>14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42358010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Nettseminar om klarspråk (KS og Språkrådet). Opptak får tidlegare seminar ligg på nettet. 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2A3E01-B0F8-4ABC-A928-53BA01985763}" type="slidenum">
              <a:rPr lang="nb-NO" smtClean="0"/>
              <a:t>15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1050176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49"/>
            <a:ext cx="5486400" cy="4543753"/>
          </a:xfrm>
        </p:spPr>
        <p:txBody>
          <a:bodyPr/>
          <a:lstStyle/>
          <a:p>
            <a:r>
              <a:rPr lang="nb-NO" dirty="0"/>
              <a:t>Omgrepet </a:t>
            </a:r>
            <a:r>
              <a:rPr lang="nb-NO" i="1" dirty="0"/>
              <a:t>klarspråk</a:t>
            </a:r>
            <a:r>
              <a:rPr lang="nb-NO" dirty="0"/>
              <a:t>, som lenge har vore i bruk i Sverige, er etter kvart blitt godt kjent i Noreg òg. Det er teke inn i norske ordbøker.</a:t>
            </a:r>
          </a:p>
          <a:p>
            <a:endParaRPr lang="nb-NO" dirty="0"/>
          </a:p>
          <a:p>
            <a:pPr>
              <a:lnSpc>
                <a:spcPct val="150000"/>
              </a:lnSpc>
            </a:pPr>
            <a:endParaRPr lang="nb-NO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nb-NO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nb-NO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2A3E01-B0F8-4ABC-A928-53BA01985763}" type="slidenum"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7014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nn-NO" b="1" i="0" noProof="0" dirty="0">
                <a:solidFill>
                  <a:srgbClr val="1D1D1D"/>
                </a:solidFill>
                <a:effectLst/>
                <a:latin typeface="Roboto" panose="02000000000000000000" pitchFamily="2" charset="0"/>
              </a:rPr>
              <a:t>For særleg interesserte (dette lysarket kan skjulast)</a:t>
            </a:r>
          </a:p>
          <a:p>
            <a:pPr algn="l"/>
            <a:endParaRPr lang="nn-NO" b="1" i="0" noProof="0" dirty="0">
              <a:solidFill>
                <a:srgbClr val="1D1D1D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nn-NO" b="1" i="0" noProof="0" dirty="0">
                <a:solidFill>
                  <a:srgbClr val="1D1D1D"/>
                </a:solidFill>
                <a:effectLst/>
                <a:latin typeface="Roboto" panose="02000000000000000000" pitchFamily="2" charset="0"/>
              </a:rPr>
              <a:t>Kvifor heiter det </a:t>
            </a:r>
            <a:r>
              <a:rPr lang="nn-NO" b="1" i="1" noProof="0" dirty="0">
                <a:solidFill>
                  <a:srgbClr val="1D1D1D"/>
                </a:solidFill>
                <a:effectLst/>
                <a:latin typeface="Roboto" panose="02000000000000000000" pitchFamily="2" charset="0"/>
              </a:rPr>
              <a:t>klarspråk</a:t>
            </a:r>
            <a:r>
              <a:rPr lang="nn-NO" b="1" i="0" noProof="0" dirty="0">
                <a:solidFill>
                  <a:srgbClr val="1D1D1D"/>
                </a:solidFill>
                <a:effectLst/>
                <a:latin typeface="Roboto" panose="02000000000000000000" pitchFamily="2" charset="0"/>
              </a:rPr>
              <a:t> og ikkje </a:t>
            </a:r>
            <a:r>
              <a:rPr lang="nn-NO" b="1" i="1" noProof="0" dirty="0">
                <a:solidFill>
                  <a:srgbClr val="1D1D1D"/>
                </a:solidFill>
                <a:effectLst/>
                <a:latin typeface="Roboto" panose="02000000000000000000" pitchFamily="2" charset="0"/>
              </a:rPr>
              <a:t>klartspråk</a:t>
            </a:r>
            <a:r>
              <a:rPr lang="nn-NO" b="1" i="0" noProof="0" dirty="0">
                <a:solidFill>
                  <a:srgbClr val="1D1D1D"/>
                </a:solidFill>
                <a:effectLst/>
                <a:latin typeface="Roboto" panose="02000000000000000000" pitchFamily="2" charset="0"/>
              </a:rPr>
              <a:t>?</a:t>
            </a:r>
          </a:p>
          <a:p>
            <a:pPr algn="l"/>
            <a:endParaRPr lang="nn-NO" b="0" i="1" noProof="0" dirty="0">
              <a:solidFill>
                <a:srgbClr val="1D1D1D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nn-NO" b="0" i="1" noProof="0" dirty="0">
                <a:solidFill>
                  <a:srgbClr val="1D1D1D"/>
                </a:solidFill>
                <a:effectLst/>
                <a:latin typeface="Roboto" panose="02000000000000000000" pitchFamily="2" charset="0"/>
              </a:rPr>
              <a:t>Klarspråk</a:t>
            </a:r>
            <a:r>
              <a:rPr lang="nn-NO" b="0" i="0" noProof="0" dirty="0">
                <a:solidFill>
                  <a:srgbClr val="1D1D1D"/>
                </a:solidFill>
                <a:effectLst/>
                <a:latin typeface="Roboto" panose="02000000000000000000" pitchFamily="2" charset="0"/>
              </a:rPr>
              <a:t> og </a:t>
            </a:r>
            <a:r>
              <a:rPr lang="nn-NO" b="0" i="1" noProof="0" dirty="0">
                <a:solidFill>
                  <a:srgbClr val="1D1D1D"/>
                </a:solidFill>
                <a:effectLst/>
                <a:latin typeface="Roboto" panose="02000000000000000000" pitchFamily="2" charset="0"/>
              </a:rPr>
              <a:t>klart språk </a:t>
            </a:r>
            <a:r>
              <a:rPr lang="nn-NO" b="0" i="0" noProof="0" dirty="0">
                <a:solidFill>
                  <a:srgbClr val="1D1D1D"/>
                </a:solidFill>
                <a:effectLst/>
                <a:latin typeface="Roboto" panose="02000000000000000000" pitchFamily="2" charset="0"/>
              </a:rPr>
              <a:t>er same sak. I samansette ord er det praktisk å bruke </a:t>
            </a:r>
            <a:r>
              <a:rPr lang="nn-NO" b="0" i="1" noProof="0" dirty="0">
                <a:solidFill>
                  <a:srgbClr val="1D1D1D"/>
                </a:solidFill>
                <a:effectLst/>
                <a:latin typeface="Roboto" panose="02000000000000000000" pitchFamily="2" charset="0"/>
              </a:rPr>
              <a:t>klarspråk:</a:t>
            </a:r>
            <a:r>
              <a:rPr lang="nn-NO" b="0" i="0" noProof="0" dirty="0">
                <a:solidFill>
                  <a:srgbClr val="1D1D1D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nn-NO" b="0" i="1" noProof="0" dirty="0">
                <a:solidFill>
                  <a:srgbClr val="1D1D1D"/>
                </a:solidFill>
                <a:effectLst/>
                <a:latin typeface="Roboto" panose="02000000000000000000" pitchFamily="2" charset="0"/>
              </a:rPr>
              <a:t>klarspråksarbeid</a:t>
            </a:r>
            <a:r>
              <a:rPr lang="nn-NO" b="0" i="0" noProof="0" dirty="0">
                <a:solidFill>
                  <a:srgbClr val="1D1D1D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nn-NO" b="0" i="1" noProof="0" dirty="0">
                <a:solidFill>
                  <a:srgbClr val="1D1D1D"/>
                </a:solidFill>
                <a:effectLst/>
                <a:latin typeface="Roboto" panose="02000000000000000000" pitchFamily="2" charset="0"/>
              </a:rPr>
              <a:t>klarspråksprisen</a:t>
            </a:r>
            <a:r>
              <a:rPr lang="nn-NO" b="0" i="0" noProof="0" dirty="0">
                <a:solidFill>
                  <a:srgbClr val="1D1D1D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nn-NO" b="0" i="1" noProof="0" dirty="0">
                <a:solidFill>
                  <a:srgbClr val="1D1D1D"/>
                </a:solidFill>
                <a:effectLst/>
                <a:latin typeface="Roboto" panose="02000000000000000000" pitchFamily="2" charset="0"/>
              </a:rPr>
              <a:t>klarspråksprosjekt</a:t>
            </a:r>
            <a:r>
              <a:rPr lang="nn-NO" b="0" i="0" noProof="0" dirty="0">
                <a:solidFill>
                  <a:srgbClr val="1D1D1D"/>
                </a:solidFill>
                <a:effectLst/>
                <a:latin typeface="Roboto" panose="02000000000000000000" pitchFamily="2" charset="0"/>
              </a:rPr>
              <a:t>. </a:t>
            </a:r>
          </a:p>
          <a:p>
            <a:pPr algn="l"/>
            <a:endParaRPr lang="nn-NO" b="1" i="0" noProof="0" dirty="0">
              <a:solidFill>
                <a:srgbClr val="1D1D1D"/>
              </a:solidFill>
              <a:effectLst/>
              <a:latin typeface="Roboto" panose="02000000000000000000" pitchFamily="2" charset="0"/>
            </a:endParaRPr>
          </a:p>
          <a:p>
            <a:endParaRPr lang="nn-NO" noProof="0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2A3E01-B0F8-4ABC-A928-53BA01985763}" type="slidenum">
              <a:rPr lang="nb-NO" smtClean="0"/>
              <a:t>3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802285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Klarspråk er ikke det same som «språk utan faguttrykk». </a:t>
            </a:r>
            <a:r>
              <a:rPr lang="nb-NO" b="0" i="0" u="none" strike="noStrike" dirty="0">
                <a:solidFill>
                  <a:srgbClr val="1D1D1D"/>
                </a:solidFill>
                <a:effectLst/>
                <a:latin typeface="Roboto" panose="02000000000000000000" pitchFamily="2" charset="0"/>
                <a:hlinkClick r:id="rId3"/>
              </a:rPr>
              <a:t>Les meir om fagspråk og klarspråk</a:t>
            </a:r>
            <a:r>
              <a:rPr lang="nb-NO" b="0" i="0" dirty="0">
                <a:solidFill>
                  <a:srgbClr val="1D1D1D"/>
                </a:solidFill>
                <a:effectLst/>
                <a:latin typeface="Roboto" panose="02000000000000000000" pitchFamily="2" charset="0"/>
              </a:rPr>
              <a:t>. </a:t>
            </a:r>
          </a:p>
          <a:p>
            <a:pPr algn="l"/>
            <a:endParaRPr lang="nb-NO" b="0" i="0" dirty="0">
              <a:solidFill>
                <a:srgbClr val="1D1D1D"/>
              </a:solidFill>
              <a:effectLst/>
              <a:latin typeface="Roboto" panose="02000000000000000000" pitchFamily="2" charset="0"/>
            </a:endParaRPr>
          </a:p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2A3E01-B0F8-4ABC-A928-53BA01985763}" type="slidenum"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54094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Skilnaden mellom </a:t>
            </a:r>
            <a:r>
              <a:rPr lang="nb-NO" i="1" dirty="0"/>
              <a:t>klarspråk</a:t>
            </a:r>
            <a:r>
              <a:rPr lang="nb-NO" dirty="0"/>
              <a:t> og </a:t>
            </a:r>
            <a:r>
              <a:rPr lang="nb-NO" i="1" dirty="0"/>
              <a:t>lettlest</a:t>
            </a:r>
          </a:p>
          <a:p>
            <a:endParaRPr lang="nb-NO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n-NO" sz="1200" dirty="0"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Ein må skilje mellom </a:t>
            </a:r>
            <a:r>
              <a:rPr lang="nn-NO" sz="1200" i="1" dirty="0"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klarspråk</a:t>
            </a:r>
            <a:r>
              <a:rPr lang="nn-NO" sz="1200" dirty="0"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og </a:t>
            </a:r>
            <a:r>
              <a:rPr lang="nn-NO" sz="1200" i="1" dirty="0"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lettlest</a:t>
            </a:r>
            <a:r>
              <a:rPr lang="nn-NO" sz="1200" dirty="0"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 Ordet </a:t>
            </a:r>
            <a:r>
              <a:rPr lang="nn-NO" sz="1200" i="1" dirty="0"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lettlest</a:t>
            </a:r>
            <a:r>
              <a:rPr lang="nn-NO" sz="1200" dirty="0"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 er mykje brukt om tekstar der både innhaldet og språket er lagd til rette for personar med særskilte behov. </a:t>
            </a:r>
            <a:r>
              <a:rPr lang="nn-NO" sz="1200" i="1" dirty="0"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Lettlest</a:t>
            </a:r>
            <a:r>
              <a:rPr lang="nn-NO" sz="1200" dirty="0"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blir rekna som enklare enn </a:t>
            </a:r>
            <a:r>
              <a:rPr lang="nn-NO" sz="1200" i="1" dirty="0"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klarspråk</a:t>
            </a:r>
            <a:r>
              <a:rPr lang="nn-NO" sz="1200" dirty="0"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nb-NO" sz="1200" dirty="0">
              <a:effectLst/>
              <a:latin typeface="Roboto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2A3E01-B0F8-4ABC-A928-53BA01985763}" type="slidenum">
              <a:rPr lang="nb-NO" smtClean="0"/>
              <a:t>5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1419755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dirty="0"/>
              <a:t>Hvorfor klarspråk? (argumentene, se brosjyre + språklov.no)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b-NO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dirty="0"/>
              <a:t>Holder dette, eller bør vi bygge ut, eventuelt vise til undersøkelser?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b-NO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b-NO" dirty="0"/>
          </a:p>
          <a:p>
            <a:endParaRPr lang="nb-NO" noProof="0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2A3E01-B0F8-4ABC-A928-53BA01985763}" type="slidenum">
              <a:rPr lang="nb-NO" smtClean="0"/>
              <a:t>6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0303258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>
          <a:xfrm>
            <a:off x="685800" y="4400549"/>
            <a:ext cx="5486400" cy="4102319"/>
          </a:xfrm>
        </p:spPr>
        <p:txBody>
          <a:bodyPr/>
          <a:lstStyle/>
          <a:p>
            <a:r>
              <a:rPr lang="nb-NO" dirty="0"/>
              <a:t>Dessuten er offentleg ansatte nå pålagt å bruke klart språk. Språklova (1.1.22) har ein eigen klarspråksparagraf.</a:t>
            </a:r>
          </a:p>
          <a:p>
            <a:endParaRPr lang="nb-NO" dirty="0"/>
          </a:p>
          <a:p>
            <a:r>
              <a:rPr lang="nb-NO" dirty="0"/>
              <a:t>Kva ligg i «klart, korrekt og tilpassa språk"?</a:t>
            </a:r>
          </a:p>
          <a:p>
            <a:endParaRPr lang="nb-NO" dirty="0"/>
          </a:p>
          <a:p>
            <a:r>
              <a:rPr lang="nb-NO" b="1" dirty="0"/>
              <a:t>Klart språk</a:t>
            </a:r>
          </a:p>
          <a:p>
            <a:r>
              <a:rPr lang="nb-NO" dirty="0"/>
              <a:t>Sjå den internasjonale definisjonen</a:t>
            </a:r>
          </a:p>
          <a:p>
            <a:endParaRPr lang="nb-NO" dirty="0"/>
          </a:p>
          <a:p>
            <a:r>
              <a:rPr lang="nb-NO" b="1" dirty="0"/>
              <a:t>Korrekt språk</a:t>
            </a:r>
          </a:p>
          <a:p>
            <a:r>
              <a:rPr lang="nb-NO" b="0" i="0" dirty="0">
                <a:solidFill>
                  <a:srgbClr val="231F20"/>
                </a:solidFill>
                <a:effectLst/>
                <a:latin typeface="Roboto" panose="02000000000000000000" pitchFamily="2" charset="0"/>
              </a:rPr>
              <a:t>Korrekt språk er utan skrivefeil og grammatiske feil. Tilsette i offentlege organ skal følgje dei gjeldande rettskrivings- og teiknsetjingsreglane.</a:t>
            </a:r>
            <a:r>
              <a:rPr lang="nb-NO" dirty="0"/>
              <a:t>)</a:t>
            </a:r>
          </a:p>
          <a:p>
            <a:endParaRPr lang="nb-NO" dirty="0"/>
          </a:p>
          <a:p>
            <a:pPr algn="l"/>
            <a:r>
              <a:rPr lang="nb-NO" b="1" i="0" dirty="0">
                <a:solidFill>
                  <a:srgbClr val="231F20"/>
                </a:solidFill>
                <a:effectLst/>
                <a:latin typeface="Roboto" panose="02000000000000000000" pitchFamily="2" charset="0"/>
              </a:rPr>
              <a:t>Tilpassa målgruppa</a:t>
            </a:r>
          </a:p>
          <a:p>
            <a:pPr algn="l"/>
            <a:r>
              <a:rPr lang="nb-NO" b="0" i="0" dirty="0">
                <a:solidFill>
                  <a:srgbClr val="231F20"/>
                </a:solidFill>
                <a:effectLst/>
                <a:latin typeface="Roboto" panose="02000000000000000000" pitchFamily="2" charset="0"/>
              </a:rPr>
              <a:t>Skribentar bør ha klart for seg kven dei skriv for, og kva som er formålet med teksten. Vurder hva mottakerne kan eller vet fra før, og hva som bør forklares.</a:t>
            </a:r>
          </a:p>
          <a:p>
            <a:pPr algn="l"/>
            <a:r>
              <a:rPr lang="nb-NO" b="0" i="0" dirty="0">
                <a:solidFill>
                  <a:srgbClr val="231F20"/>
                </a:solidFill>
                <a:effectLst/>
                <a:latin typeface="Roboto" panose="02000000000000000000" pitchFamily="2" charset="0"/>
              </a:rPr>
              <a:t>Hvis teksten har flere ulike mottakere, må det gå tydelig fram hvilken informasjon som er til hvem. Teksten bør tilpasses hovedmottakerne.</a:t>
            </a:r>
          </a:p>
          <a:p>
            <a:pPr algn="l"/>
            <a:r>
              <a:rPr lang="nb-NO" b="0" i="0" dirty="0">
                <a:solidFill>
                  <a:srgbClr val="231F20"/>
                </a:solidFill>
                <a:effectLst/>
                <a:latin typeface="Roboto" panose="02000000000000000000" pitchFamily="2" charset="0"/>
              </a:rPr>
              <a:t>For å vite sikkert om teksten er godt nok tilpasset målgruppa, bør skribenten involvere mulige mottakere i arbeidet.   </a:t>
            </a:r>
          </a:p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2A3E01-B0F8-4ABC-A928-53BA01985763}" type="slidenum">
              <a:rPr lang="nb-NO" smtClean="0"/>
              <a:t>7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8861471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nb-NO" b="0" i="0" dirty="0">
                <a:solidFill>
                  <a:srgbClr val="231F20"/>
                </a:solidFill>
                <a:effectLst/>
                <a:latin typeface="Roboto" panose="02000000000000000000" pitchFamily="2" charset="0"/>
              </a:rPr>
              <a:t>Korleis kan offentlege organ oppfylle lovkravet om klart språk?</a:t>
            </a:r>
          </a:p>
          <a:p>
            <a:pPr algn="l"/>
            <a:endParaRPr lang="nb-NO" b="0" i="0" dirty="0">
              <a:solidFill>
                <a:srgbClr val="231F20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nb-NO" b="0" i="0" dirty="0">
                <a:solidFill>
                  <a:srgbClr val="231F20"/>
                </a:solidFill>
                <a:effectLst/>
                <a:latin typeface="Roboto" panose="02000000000000000000" pitchFamily="2" charset="0"/>
              </a:rPr>
              <a:t>Det finst mange gode hjelpemiddel og retningslinjer som kan brukast i skrivearbeidet, til dømes på </a:t>
            </a:r>
            <a:r>
              <a:rPr lang="nb-NO" b="0" i="0" u="none" strike="noStrike" dirty="0">
                <a:solidFill>
                  <a:srgbClr val="231F20"/>
                </a:solidFill>
                <a:effectLst/>
                <a:latin typeface="Roboto" panose="02000000000000000000" pitchFamily="2" charset="0"/>
                <a:hlinkClick r:id="rId3"/>
              </a:rPr>
              <a:t>nettstaden klarspråk.no</a:t>
            </a:r>
            <a:r>
              <a:rPr lang="nb-NO" b="0" i="0" dirty="0">
                <a:solidFill>
                  <a:srgbClr val="231F20"/>
                </a:solidFill>
                <a:effectLst/>
                <a:latin typeface="Roboto" panose="02000000000000000000" pitchFamily="2" charset="0"/>
              </a:rPr>
              <a:t> (fellesportalen for klart språk i offentleg sektor) og </a:t>
            </a:r>
            <a:r>
              <a:rPr lang="nb-NO" b="0" i="0" u="none" strike="noStrike" dirty="0">
                <a:solidFill>
                  <a:srgbClr val="231F20"/>
                </a:solidFill>
                <a:effectLst/>
                <a:latin typeface="Roboto" panose="02000000000000000000" pitchFamily="2" charset="0"/>
                <a:hlinkClick r:id="rId4"/>
              </a:rPr>
              <a:t>Språkrådets nettsider</a:t>
            </a:r>
            <a:r>
              <a:rPr lang="nb-NO" b="0" i="0" dirty="0">
                <a:solidFill>
                  <a:srgbClr val="231F20"/>
                </a:solidFill>
                <a:effectLst/>
                <a:latin typeface="Roboto" panose="02000000000000000000" pitchFamily="2" charset="0"/>
              </a:rPr>
              <a:t>.</a:t>
            </a:r>
          </a:p>
          <a:p>
            <a:endParaRPr lang="nb-NO" b="1" dirty="0"/>
          </a:p>
          <a:p>
            <a:endParaRPr lang="nb-NO" dirty="0"/>
          </a:p>
          <a:p>
            <a:r>
              <a:rPr lang="nb-NO" b="1" dirty="0"/>
              <a:t>Verktøy og hjelpemiddel</a:t>
            </a:r>
          </a:p>
          <a:p>
            <a:r>
              <a:rPr lang="nb-NO" dirty="0"/>
              <a:t>Nettkurs i klarspråk: Den gylne pennen</a:t>
            </a:r>
          </a:p>
          <a:p>
            <a:r>
              <a:rPr lang="nb-NO" dirty="0"/>
              <a:t>Klarspråk.no: skriveråd, arbeidsmetode m.m., tekstbasen</a:t>
            </a:r>
          </a:p>
          <a:p>
            <a:r>
              <a:rPr lang="nb-NO" dirty="0"/>
              <a:t>Ordbøker</a:t>
            </a:r>
          </a:p>
          <a:p>
            <a:endParaRPr lang="en-US" dirty="0">
              <a:cs typeface="Calibri"/>
            </a:endParaRPr>
          </a:p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2A3E01-B0F8-4ABC-A928-53BA01985763}" type="slidenum">
              <a:rPr lang="nb-NO" smtClean="0"/>
              <a:t>8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8957749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Nettkurset «Den gylne pennen» gir ei innføring i klarspråk. </a:t>
            </a:r>
          </a:p>
          <a:p>
            <a:endParaRPr lang="nb-NO" dirty="0"/>
          </a:p>
          <a:p>
            <a:r>
              <a:rPr lang="nb-NO" dirty="0">
                <a:hlinkClick r:id="rId3"/>
              </a:rPr>
              <a:t>Den gylne pennen – et e-læringskurs i klarspråk | Læringsplattformen (difi.no)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2A3E01-B0F8-4ABC-A928-53BA01985763}" type="slidenum">
              <a:rPr kumimoji="0" lang="nb-N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nb-NO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8474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329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7766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461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492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877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410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082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3316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2/10/2026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4497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0409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4070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8709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sprakradet.no/klarsprak/om-skriving/generelle-skriverad-nynorsk/" TargetMode="Externa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sprakradet.no/klarsprak/sprak-i-lover-og-forskrifter/skriverad/" TargetMode="Externa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sprakradet.no/godt-og-korrekt-sprak/rettskriving-og-grammatikk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sprakradet.no/klarsprak/arbeidsmetodar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sprakradet.no/klarsprak/brukartesting-av-tekstar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sprakradet.no/klarsprak/kurs-og-opplaering/nettseminar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sprakradet.no/klarsprak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6" name="Rectangle 82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8" name="Rectangle 84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4" name="Rectangle 86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88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6" name="Rectangle 90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7" name="Freeform: Shape 92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nb-NO" sz="4800" dirty="0">
                <a:solidFill>
                  <a:srgbClr val="FFFFFF"/>
                </a:solidFill>
                <a:cs typeface="Calibri Light"/>
              </a:rPr>
              <a:t>Klarspråk</a:t>
            </a:r>
            <a:endParaRPr lang="nb-NO" sz="4800" dirty="0">
              <a:solidFill>
                <a:srgbClr val="FFFFFF"/>
              </a:solidFill>
            </a:endParaRP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r>
              <a:rPr lang="nn-NO" dirty="0"/>
              <a:t>Kva, kvifor, korleis?</a:t>
            </a:r>
          </a:p>
        </p:txBody>
      </p:sp>
    </p:spTree>
    <p:extLst>
      <p:ext uri="{BB962C8B-B14F-4D97-AF65-F5344CB8AC3E}">
        <p14:creationId xmlns:p14="http://schemas.microsoft.com/office/powerpoint/2010/main" val="42531249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08FBBC-3BC9-B718-F7DA-20399BE37C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36FCF86-E489-65F8-075B-005F79190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rgbClr val="002060"/>
                </a:solidFill>
              </a:rPr>
              <a:t>Finn skriveråd på språkrådet.no</a:t>
            </a:r>
          </a:p>
        </p:txBody>
      </p:sp>
      <p:pic>
        <p:nvPicPr>
          <p:cNvPr id="6" name="Bilde 5" descr="Et bilde som inneholder tekst, skjermbilde, Font, nummer&#10;&#10;KI-generert innhold kan være feil.">
            <a:extLst>
              <a:ext uri="{FF2B5EF4-FFF2-40B4-BE49-F238E27FC236}">
                <a16:creationId xmlns:a16="http://schemas.microsoft.com/office/drawing/2014/main" id="{2657B2D9-EA07-EA13-F393-555527F9B4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01017" y="1851471"/>
            <a:ext cx="6261824" cy="287269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Bilde 4" descr="Et bilde som inneholder tekst, skjermbilde, Font, nummer&#10;&#10;KI-generert innhold kan være feil.">
            <a:extLst>
              <a:ext uri="{FF2B5EF4-FFF2-40B4-BE49-F238E27FC236}">
                <a16:creationId xmlns:a16="http://schemas.microsoft.com/office/drawing/2014/main" id="{445AEEA5-0C4B-67B9-F3F7-049018F67C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7891" y="1376618"/>
            <a:ext cx="5173126" cy="41047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TekstSylinder 7">
            <a:extLst>
              <a:ext uri="{FF2B5EF4-FFF2-40B4-BE49-F238E27FC236}">
                <a16:creationId xmlns:a16="http://schemas.microsoft.com/office/drawing/2014/main" id="{555C5E5D-76BD-9298-CAAB-082886C5811A}"/>
              </a:ext>
            </a:extLst>
          </p:cNvPr>
          <p:cNvSpPr txBox="1"/>
          <p:nvPr/>
        </p:nvSpPr>
        <p:spPr>
          <a:xfrm>
            <a:off x="5914466" y="5198638"/>
            <a:ext cx="40004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b-NO" dirty="0">
                <a:hlinkClick r:id="rId5"/>
              </a:rPr>
              <a:t>Generelle skriveråd - Språkrådet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6636899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5C88A0E-F6DC-8680-8377-A8270C49DB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rgbClr val="002060"/>
                </a:solidFill>
              </a:rPr>
              <a:t>Følg skriveråda </a:t>
            </a:r>
          </a:p>
        </p:txBody>
      </p:sp>
      <p:pic>
        <p:nvPicPr>
          <p:cNvPr id="5" name="Plassholder for innhold 4">
            <a:extLst>
              <a:ext uri="{FF2B5EF4-FFF2-40B4-BE49-F238E27FC236}">
                <a16:creationId xmlns:a16="http://schemas.microsoft.com/office/drawing/2014/main" id="{1A7CDD3C-6401-6257-8EDD-C6A5C2AB33B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r="2758"/>
          <a:stretch/>
        </p:blipFill>
        <p:spPr>
          <a:xfrm>
            <a:off x="8599674" y="810051"/>
            <a:ext cx="3018585" cy="43513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Bilde 7">
            <a:extLst>
              <a:ext uri="{FF2B5EF4-FFF2-40B4-BE49-F238E27FC236}">
                <a16:creationId xmlns:a16="http://schemas.microsoft.com/office/drawing/2014/main" id="{C4E224CB-C58D-DE15-68A7-2B455ED2920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3708" y="2026023"/>
            <a:ext cx="6963114" cy="23511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kstSylinder 2">
            <a:extLst>
              <a:ext uri="{FF2B5EF4-FFF2-40B4-BE49-F238E27FC236}">
                <a16:creationId xmlns:a16="http://schemas.microsoft.com/office/drawing/2014/main" id="{124C8462-588E-11E2-ACB2-49A716A5B50C}"/>
              </a:ext>
            </a:extLst>
          </p:cNvPr>
          <p:cNvSpPr txBox="1"/>
          <p:nvPr/>
        </p:nvSpPr>
        <p:spPr>
          <a:xfrm>
            <a:off x="932332" y="505968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n-NO" dirty="0">
                <a:hlinkClick r:id="rId5"/>
              </a:rPr>
              <a:t>Råd om skriving av lover og forskrifter - Språkrådet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2456594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D5F0A63-6918-77BE-114E-F09453F9E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Følg skrivereglane</a:t>
            </a:r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66DAB08F-FFB6-F7AA-F5F8-B93FAFDD826B}"/>
              </a:ext>
            </a:extLst>
          </p:cNvPr>
          <p:cNvSpPr txBox="1"/>
          <p:nvPr/>
        </p:nvSpPr>
        <p:spPr>
          <a:xfrm>
            <a:off x="1040080" y="5252489"/>
            <a:ext cx="43507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dirty="0">
                <a:hlinkClick r:id="rId3"/>
              </a:rPr>
              <a:t>Rettskriving og grammatikk - Språkrådet</a:t>
            </a:r>
            <a:endParaRPr lang="nb-NO" sz="2000" dirty="0"/>
          </a:p>
        </p:txBody>
      </p:sp>
      <p:pic>
        <p:nvPicPr>
          <p:cNvPr id="8" name="Plassholder for innhold 7" descr="Et bilde som inneholder tekst, skjermbilde, Font&#10;&#10;KI-generert innhold kan være feil.">
            <a:extLst>
              <a:ext uri="{FF2B5EF4-FFF2-40B4-BE49-F238E27FC236}">
                <a16:creationId xmlns:a16="http://schemas.microsoft.com/office/drawing/2014/main" id="{E306AE17-3BD0-F474-1934-E9ECA211AD6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838200" y="1585672"/>
            <a:ext cx="8583223" cy="29722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883490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CAC0810-BE06-43B8-92F6-450234CA7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rgbClr val="002060"/>
                </a:solidFill>
              </a:rPr>
              <a:t>Bruk gode arbeidsmetodar</a:t>
            </a: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9DF21A18-7814-ABA2-E216-C3AD55008AEC}"/>
              </a:ext>
            </a:extLst>
          </p:cNvPr>
          <p:cNvSpPr txBox="1"/>
          <p:nvPr/>
        </p:nvSpPr>
        <p:spPr>
          <a:xfrm>
            <a:off x="1093699" y="5920294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b-NO" sz="2000" dirty="0">
                <a:hlinkClick r:id="rId3"/>
              </a:rPr>
              <a:t>Arbeidsmetodar - Språkrådet</a:t>
            </a:r>
            <a:endParaRPr lang="nb-NO" sz="2000" dirty="0"/>
          </a:p>
        </p:txBody>
      </p:sp>
      <p:pic>
        <p:nvPicPr>
          <p:cNvPr id="5" name="Bilde 4" descr="Et bilde som inneholder tekst, skjermbilde, Font, nummer&#10;&#10;KI-generert innhold kan være feil.">
            <a:extLst>
              <a:ext uri="{FF2B5EF4-FFF2-40B4-BE49-F238E27FC236}">
                <a16:creationId xmlns:a16="http://schemas.microsoft.com/office/drawing/2014/main" id="{B1E267EA-3F73-7772-7F07-CC093CB427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9284" y="1452788"/>
            <a:ext cx="7616221" cy="418363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680190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2D1C938-ADFE-DD13-B0BF-8A0212AC2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4000" dirty="0">
                <a:solidFill>
                  <a:srgbClr val="002060"/>
                </a:solidFill>
              </a:rPr>
              <a:t>Spør brukarane</a:t>
            </a:r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05875B52-7D38-9BCB-66A7-084299469567}"/>
              </a:ext>
            </a:extLst>
          </p:cNvPr>
          <p:cNvSpPr txBox="1"/>
          <p:nvPr/>
        </p:nvSpPr>
        <p:spPr>
          <a:xfrm>
            <a:off x="430308" y="3428999"/>
            <a:ext cx="534296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b-NO" sz="2000" dirty="0">
                <a:hlinkClick r:id="rId3"/>
              </a:rPr>
              <a:t>Brukartesting av tekstar - Språkrådet</a:t>
            </a:r>
            <a:endParaRPr lang="nb-NO" sz="2000" dirty="0"/>
          </a:p>
        </p:txBody>
      </p:sp>
      <p:pic>
        <p:nvPicPr>
          <p:cNvPr id="8" name="Plassholder for innhold 7" descr="Et bilde som inneholder tekst, skjermbilde, Font&#10;&#10;KI-generert innhold kan være feil.">
            <a:extLst>
              <a:ext uri="{FF2B5EF4-FFF2-40B4-BE49-F238E27FC236}">
                <a16:creationId xmlns:a16="http://schemas.microsoft.com/office/drawing/2014/main" id="{EA52FC22-22C2-82F1-98AB-ECF7D078D6A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4423233" y="454589"/>
            <a:ext cx="7154273" cy="334374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Bilde 9" descr="Et bilde som inneholder tekst, skjermbilde, Font, nummer&#10;&#10;KI-generert innhold kan være feil.">
            <a:extLst>
              <a:ext uri="{FF2B5EF4-FFF2-40B4-BE49-F238E27FC236}">
                <a16:creationId xmlns:a16="http://schemas.microsoft.com/office/drawing/2014/main" id="{3BCBC2AD-6974-C1D4-90C1-F11DB05C7E4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23233" y="3869407"/>
            <a:ext cx="3172268" cy="25340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6879931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2E87A34-6B27-43E0-A5DE-7806BF1A00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4000" dirty="0">
                <a:solidFill>
                  <a:srgbClr val="002060"/>
                </a:solidFill>
              </a:rPr>
              <a:t>Delta på seminar og få inspirasjon og kunnskap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357C5D7C-96CC-E973-B72D-71E4A3C344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b-NO" dirty="0">
              <a:hlinkClick r:id="rId3"/>
            </a:endParaRPr>
          </a:p>
          <a:p>
            <a:pPr marL="0" indent="0">
              <a:buNone/>
            </a:pPr>
            <a:endParaRPr lang="nb-NO" dirty="0">
              <a:hlinkClick r:id="rId3"/>
            </a:endParaRPr>
          </a:p>
          <a:p>
            <a:pPr marL="0" indent="0">
              <a:buNone/>
            </a:pPr>
            <a:endParaRPr lang="nb-NO" dirty="0">
              <a:hlinkClick r:id="rId3"/>
            </a:endParaRPr>
          </a:p>
          <a:p>
            <a:pPr marL="0" indent="0">
              <a:buNone/>
            </a:pPr>
            <a:endParaRPr lang="nb-NO" dirty="0">
              <a:hlinkClick r:id="rId3"/>
            </a:endParaRPr>
          </a:p>
          <a:p>
            <a:pPr marL="0" indent="0">
              <a:buNone/>
            </a:pPr>
            <a:endParaRPr lang="nb-NO" dirty="0">
              <a:hlinkClick r:id="rId3"/>
            </a:endParaRPr>
          </a:p>
          <a:p>
            <a:pPr marL="0" indent="0">
              <a:buNone/>
            </a:pPr>
            <a:endParaRPr lang="nb-NO" dirty="0">
              <a:hlinkClick r:id="rId3"/>
            </a:endParaRPr>
          </a:p>
          <a:p>
            <a:pPr marL="0" indent="0">
              <a:buNone/>
            </a:pPr>
            <a:endParaRPr lang="nb-NO" dirty="0">
              <a:hlinkClick r:id="rId3"/>
            </a:endParaRPr>
          </a:p>
          <a:p>
            <a:pPr marL="0" indent="0">
              <a:buNone/>
            </a:pPr>
            <a:r>
              <a:rPr lang="nb-NO" sz="2000" dirty="0">
                <a:hlinkClick r:id="rId3"/>
              </a:rPr>
              <a:t>Nettseminar - Språkrådet</a:t>
            </a:r>
            <a:endParaRPr lang="nb-NO" sz="2000" dirty="0"/>
          </a:p>
        </p:txBody>
      </p:sp>
      <p:pic>
        <p:nvPicPr>
          <p:cNvPr id="7" name="Bilde 6" descr="Et bilde som inneholder tekst, skjermbilde, Font, line&#10;&#10;KI-generert innhold kan være feil.">
            <a:extLst>
              <a:ext uri="{FF2B5EF4-FFF2-40B4-BE49-F238E27FC236}">
                <a16:creationId xmlns:a16="http://schemas.microsoft.com/office/drawing/2014/main" id="{4F7DC82B-362A-586B-4D74-1AF0A6E8F15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0032" y="1690688"/>
            <a:ext cx="8116433" cy="335326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33099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A5EE7-64B5-4D4D-9254-E97612D59D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dirty="0">
                <a:solidFill>
                  <a:srgbClr val="002060"/>
                </a:solidFill>
              </a:rPr>
              <a:t>Kva er klarspråk?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400EF5-A3E9-4537-A5A8-AE55287847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nn-NO" dirty="0"/>
              <a:t>Den internasjonale definisjonen (2015):</a:t>
            </a:r>
          </a:p>
          <a:p>
            <a:pPr marL="0" indent="0">
              <a:buNone/>
            </a:pPr>
            <a:endParaRPr lang="nn-NO" dirty="0"/>
          </a:p>
          <a:p>
            <a:pPr marL="0" indent="0">
              <a:buNone/>
            </a:pPr>
            <a:r>
              <a:rPr lang="nn-NO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nn-NO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Klarspråk</a:t>
            </a:r>
            <a:r>
              <a:rPr lang="nn-NO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n-NO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er kommunikasjon med så tydeleg ordlyd, struktur og visuell utforming at lesarane i målgruppa finn den informasjonen dei treng, forstår han og kan bruke han</a:t>
            </a:r>
            <a:r>
              <a:rPr lang="nn-NO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.» </a:t>
            </a:r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3028375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lassholder for innhold 4">
            <a:extLst>
              <a:ext uri="{FF2B5EF4-FFF2-40B4-BE49-F238E27FC236}">
                <a16:creationId xmlns:a16="http://schemas.microsoft.com/office/drawing/2014/main" id="{03AE0665-1279-4A97-B804-C83E5E7860B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014453" y="592667"/>
            <a:ext cx="8561981" cy="5638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20262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A5EE7-64B5-4D4D-9254-E97612D59D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dirty="0">
                <a:solidFill>
                  <a:srgbClr val="002060"/>
                </a:solidFill>
              </a:rPr>
              <a:t>Klarspråk og fagspråk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400EF5-A3E9-4537-A5A8-AE55287847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nn-NO" sz="2800" dirty="0"/>
              <a:t>Det er inga motsetning mellom fagspråk og klarspråk.</a:t>
            </a:r>
          </a:p>
          <a:p>
            <a:pPr>
              <a:defRPr/>
            </a:pPr>
            <a:r>
              <a:rPr lang="nn-NO" sz="2800" dirty="0"/>
              <a:t>Vi kan ikkje erstatte alle faguttrykk i ein tekst med ord og uttrykk frå daglegspråket.</a:t>
            </a:r>
          </a:p>
          <a:p>
            <a:pPr>
              <a:defRPr/>
            </a:pPr>
            <a:r>
              <a:rPr lang="nn-NO" dirty="0"/>
              <a:t>Det er ikkje noko i vegen for å bruke faguttrykk, men vi må hugse å forklare dei om vi ikkje skriv for fagfolk. </a:t>
            </a:r>
            <a:endParaRPr lang="nn-NO" sz="2800" dirty="0"/>
          </a:p>
          <a:p>
            <a:pPr marL="0" indent="0">
              <a:buNone/>
            </a:pPr>
            <a:endParaRPr lang="nn-NO" dirty="0"/>
          </a:p>
          <a:p>
            <a:pPr marL="0" indent="0">
              <a:buNone/>
            </a:pPr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10820754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7B2916C-BEBE-4322-A328-0F6AF18207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009651"/>
          </a:xfrm>
        </p:spPr>
        <p:txBody>
          <a:bodyPr/>
          <a:lstStyle/>
          <a:p>
            <a:r>
              <a:rPr lang="nb-NO" dirty="0">
                <a:solidFill>
                  <a:srgbClr val="002060"/>
                </a:solidFill>
              </a:rPr>
              <a:t>Klarspråk eller lettlese?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3F59ABD-92EA-4C4A-8E6C-081AC513E9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n-NO" dirty="0"/>
              <a:t>Ordet </a:t>
            </a:r>
            <a:r>
              <a:rPr lang="nn-NO" i="1" dirty="0"/>
              <a:t>lettlese</a:t>
            </a:r>
            <a:r>
              <a:rPr lang="nn-NO" dirty="0"/>
              <a:t> blir brukt om tekstar der både innhald og språk er lagt til rette for folk med særskilde behov.</a:t>
            </a:r>
          </a:p>
          <a:p>
            <a:r>
              <a:rPr lang="nn-NO" i="1" dirty="0"/>
              <a:t>Lettlese</a:t>
            </a:r>
            <a:r>
              <a:rPr lang="nn-NO" dirty="0"/>
              <a:t> blir rekna som enklare enn </a:t>
            </a:r>
            <a:r>
              <a:rPr lang="nn-NO" i="1" dirty="0"/>
              <a:t>klarspråk</a:t>
            </a:r>
            <a:r>
              <a:rPr lang="nn-NO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696539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7950E5-E560-42A6-B254-C25371422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dirty="0">
                <a:solidFill>
                  <a:srgbClr val="002060"/>
                </a:solidFill>
              </a:rPr>
              <a:t>Kvifor bør vi bruke klarspråk?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371BF5-B305-4EE4-B6DA-0C00CE6B80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nn-NO" sz="2800" dirty="0">
                <a:solidFill>
                  <a:prstClr val="black"/>
                </a:solidFill>
                <a:ea typeface="Tahoma" pitchFamily="34" charset="0"/>
              </a:rPr>
              <a:t>Klarspråk fremjar demokratiet og rettstryggleiken. </a:t>
            </a:r>
          </a:p>
          <a:p>
            <a:pPr marL="34290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nn-NO" sz="2800" dirty="0">
                <a:solidFill>
                  <a:prstClr val="black"/>
                </a:solidFill>
                <a:ea typeface="Tahoma" pitchFamily="34" charset="0"/>
              </a:rPr>
              <a:t>Klarspråk skapar tillit.</a:t>
            </a:r>
          </a:p>
          <a:p>
            <a:pPr marL="34290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nn-NO" sz="2800" dirty="0">
                <a:solidFill>
                  <a:prstClr val="black"/>
                </a:solidFill>
                <a:ea typeface="Tahoma" pitchFamily="34" charset="0"/>
              </a:rPr>
              <a:t>Klarspråk sparar tid og pengar.</a:t>
            </a:r>
          </a:p>
          <a:p>
            <a:pPr marL="34290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nn-NO" sz="2800" dirty="0">
                <a:solidFill>
                  <a:prstClr val="black"/>
                </a:solidFill>
                <a:ea typeface="Tahoma" pitchFamily="34" charset="0"/>
              </a:rPr>
              <a:t>Klarspråk er avgjerande i digitale tenester. </a:t>
            </a:r>
          </a:p>
          <a:p>
            <a:pPr marL="34290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nn-NO" sz="2800" dirty="0">
                <a:solidFill>
                  <a:prstClr val="black"/>
                </a:solidFill>
                <a:ea typeface="Tahoma" pitchFamily="34" charset="0"/>
              </a:rPr>
              <a:t>Offentlege organ har plikt til å rettleie, jf. forvaltningslova § 11.</a:t>
            </a:r>
          </a:p>
          <a:p>
            <a:pPr marL="342900" indent="-342900">
              <a:lnSpc>
                <a:spcPct val="110000"/>
              </a:lnSpc>
              <a:spcBef>
                <a:spcPts val="0"/>
              </a:spcBef>
              <a:defRPr/>
            </a:pPr>
            <a:r>
              <a:rPr lang="nb-NO"/>
              <a:t>Offentlege organ </a:t>
            </a:r>
            <a:r>
              <a:rPr lang="nb-NO" dirty="0"/>
              <a:t>har lovfesta plikt til å bruke klart språk, jf. språklova § 9. </a:t>
            </a:r>
          </a:p>
          <a:p>
            <a:pPr marL="34290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nn-NO" sz="2800" dirty="0">
              <a:solidFill>
                <a:prstClr val="black"/>
              </a:solidFill>
              <a:ea typeface="Tahoma" pitchFamily="34" charset="0"/>
            </a:endParaRPr>
          </a:p>
          <a:p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24054153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0C3B2D1-1EFD-4BD8-AAA0-8063E81C5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rgbClr val="002060"/>
                </a:solidFill>
              </a:rPr>
              <a:t>Språklova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07A272D-F26B-4569-AA4D-ECF8707A6B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n-NO" sz="2800" dirty="0"/>
              <a:t>... inneheld ein særskild klarspråksparagraf:</a:t>
            </a:r>
          </a:p>
          <a:p>
            <a:pPr marL="0" indent="0">
              <a:buNone/>
            </a:pPr>
            <a:endParaRPr lang="nn-NO" sz="2800" dirty="0"/>
          </a:p>
          <a:p>
            <a:pPr marL="0" indent="0">
              <a:buNone/>
            </a:pPr>
            <a:r>
              <a:rPr lang="nn-NO" sz="2800" b="1" dirty="0"/>
              <a:t>§ 9 </a:t>
            </a:r>
            <a:r>
              <a:rPr lang="nn-NO" sz="2800" b="1" i="1" dirty="0"/>
              <a:t>Klart språk </a:t>
            </a:r>
            <a:endParaRPr lang="nn-NO" sz="2800" b="1" dirty="0"/>
          </a:p>
          <a:p>
            <a:pPr marL="0" indent="0">
              <a:buNone/>
            </a:pPr>
            <a:r>
              <a:rPr lang="nn-NO" sz="2800" dirty="0"/>
              <a:t>Offentlege organ skal kommunisere på eit klart og korrekt språk som er tilpassa målgruppa.</a:t>
            </a:r>
          </a:p>
          <a:p>
            <a:pPr marL="0" indent="0">
              <a:buNone/>
            </a:pPr>
            <a:endParaRPr lang="nn-NO" sz="2800" dirty="0"/>
          </a:p>
          <a:p>
            <a:pPr marL="0" indent="0">
              <a:buNone/>
            </a:pPr>
            <a:r>
              <a:rPr lang="nn-NO" sz="2800" dirty="0"/>
              <a:t>Lova tok til å gjelde 1. januar 2022.</a:t>
            </a:r>
          </a:p>
          <a:p>
            <a:endParaRPr lang="nb-NO" dirty="0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5229DDE8-9F16-47B5-B4AF-36FFC452D06C}"/>
              </a:ext>
            </a:extLst>
          </p:cNvPr>
          <p:cNvSpPr/>
          <p:nvPr/>
        </p:nvSpPr>
        <p:spPr>
          <a:xfrm>
            <a:off x="8873068" y="926574"/>
            <a:ext cx="2099732" cy="19859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/>
              <a:t>Lovfesting av krav om klart språk</a:t>
            </a:r>
          </a:p>
        </p:txBody>
      </p:sp>
    </p:spTree>
    <p:extLst>
      <p:ext uri="{BB962C8B-B14F-4D97-AF65-F5344CB8AC3E}">
        <p14:creationId xmlns:p14="http://schemas.microsoft.com/office/powerpoint/2010/main" val="40354662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A3E2A87-2D6A-F3F2-E854-88F76524C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n-NO" sz="3600" dirty="0">
                <a:solidFill>
                  <a:srgbClr val="002060"/>
                </a:solidFill>
              </a:rPr>
              <a:t>Korleis oppfyller vi lovkravet om klarspråk?</a:t>
            </a:r>
            <a:endParaRPr lang="nb-NO" sz="3600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0DDB998-1CCE-8114-45F6-39481583B5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sz="2000" dirty="0">
                <a:hlinkClick r:id="rId3"/>
              </a:rPr>
              <a:t>Klarspråk - Språkrådet</a:t>
            </a:r>
            <a:endParaRPr lang="nb-NO" sz="2000" dirty="0"/>
          </a:p>
        </p:txBody>
      </p:sp>
      <p:pic>
        <p:nvPicPr>
          <p:cNvPr id="8" name="Bilde 7" descr="Et bilde som inneholder tekst, skjermbilde&#10;&#10;KI-generert innhold kan være feil.">
            <a:extLst>
              <a:ext uri="{FF2B5EF4-FFF2-40B4-BE49-F238E27FC236}">
                <a16:creationId xmlns:a16="http://schemas.microsoft.com/office/drawing/2014/main" id="{A44CD5DF-6FB3-8B41-394C-2B18943286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79510" y="1746802"/>
            <a:ext cx="5429344" cy="474607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496101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0D27A83-0FFB-4219-BC89-7949CD801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rgbClr val="002060"/>
                </a:solidFill>
              </a:rPr>
              <a:t>Ta nettkurs i klarspråk</a:t>
            </a:r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91364EDD-6E22-4CFB-A3BF-CE86264422E6}"/>
              </a:ext>
            </a:extLst>
          </p:cNvPr>
          <p:cNvSpPr txBox="1"/>
          <p:nvPr/>
        </p:nvSpPr>
        <p:spPr>
          <a:xfrm>
            <a:off x="6079067" y="1862667"/>
            <a:ext cx="423141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Nettkurset «Den gylne pennen»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gir en innføring i klarspråk. </a:t>
            </a:r>
          </a:p>
        </p:txBody>
      </p:sp>
      <p:pic>
        <p:nvPicPr>
          <p:cNvPr id="8" name="Bilde 7">
            <a:extLst>
              <a:ext uri="{FF2B5EF4-FFF2-40B4-BE49-F238E27FC236}">
                <a16:creationId xmlns:a16="http://schemas.microsoft.com/office/drawing/2014/main" id="{F0F772EA-5394-455C-B658-DD98FAEFEB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7366" y="3437468"/>
            <a:ext cx="4343400" cy="9562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Bilde 9">
            <a:extLst>
              <a:ext uri="{FF2B5EF4-FFF2-40B4-BE49-F238E27FC236}">
                <a16:creationId xmlns:a16="http://schemas.microsoft.com/office/drawing/2014/main" id="{C08B3C62-4E98-4A58-A20D-4C58258A4AA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04670" y="5249861"/>
            <a:ext cx="8162925" cy="11334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Plassholder for innhold 8">
            <a:extLst>
              <a:ext uri="{FF2B5EF4-FFF2-40B4-BE49-F238E27FC236}">
                <a16:creationId xmlns:a16="http://schemas.microsoft.com/office/drawing/2014/main" id="{F3567513-E54F-05EA-37BF-E093BE3FAF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/>
          </a:p>
        </p:txBody>
      </p:sp>
      <p:pic>
        <p:nvPicPr>
          <p:cNvPr id="12" name="Bilde 11" descr="Et bilde som inneholder tekst, skjermbilde, Font&#10;&#10;KI-generert innhold kan være feil.">
            <a:extLst>
              <a:ext uri="{FF2B5EF4-FFF2-40B4-BE49-F238E27FC236}">
                <a16:creationId xmlns:a16="http://schemas.microsoft.com/office/drawing/2014/main" id="{CEC0BA0D-11D9-D6C3-0C2E-5D3577CB9FF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3011" y="1728253"/>
            <a:ext cx="4871624" cy="33152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054174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CF40332C3D0A74A89009C78DFDDBC04" ma:contentTypeVersion="19" ma:contentTypeDescription="Opprett et nytt dokument." ma:contentTypeScope="" ma:versionID="0dd94aa3a622e0eabc1b7eb16b6f882d">
  <xsd:schema xmlns:xsd="http://www.w3.org/2001/XMLSchema" xmlns:xs="http://www.w3.org/2001/XMLSchema" xmlns:p="http://schemas.microsoft.com/office/2006/metadata/properties" xmlns:ns2="f4d4bd17-e4f1-4041-95bd-408020c9bd59" xmlns:ns3="77a43250-ae2c-4b11-b878-f64c74241b90" targetNamespace="http://schemas.microsoft.com/office/2006/metadata/properties" ma:root="true" ma:fieldsID="e99364bccc7355a4695886271f2084fa" ns2:_="" ns3:_="">
    <xsd:import namespace="f4d4bd17-e4f1-4041-95bd-408020c9bd59"/>
    <xsd:import namespace="77a43250-ae2c-4b11-b878-f64c74241b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OCR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d4bd17-e4f1-4041-95bd-408020c9bd5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Bildemerkelapper" ma:readOnly="false" ma:fieldId="{5cf76f15-5ced-4ddc-b409-7134ff3c332f}" ma:taxonomyMulti="true" ma:sspId="64fb5030-246e-4ff2-97ab-9ef7ae2a559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2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a43250-ae2c-4b11-b878-f64c74241b90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cc84526f-ca5e-4635-ade3-36a3039d19db}" ma:internalName="TaxCatchAll" ma:showField="CatchAllData" ma:web="77a43250-ae2c-4b11-b878-f64c74241b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7a43250-ae2c-4b11-b878-f64c74241b90" xsi:nil="true"/>
    <lcf76f155ced4ddcb4097134ff3c332f xmlns="f4d4bd17-e4f1-4041-95bd-408020c9bd59">
      <Terms xmlns="http://schemas.microsoft.com/office/infopath/2007/PartnerControls"/>
    </lcf76f155ced4ddcb4097134ff3c332f>
    <SharedWithUsers xmlns="77a43250-ae2c-4b11-b878-f64c74241b90">
      <UserInfo>
        <DisplayName>Aud Anna Senje</DisplayName>
        <AccountId>13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D485B20-73E7-413C-84CF-4CED5BFDD40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4d4bd17-e4f1-4041-95bd-408020c9bd59"/>
    <ds:schemaRef ds:uri="77a43250-ae2c-4b11-b878-f64c74241b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DFB7526-D721-4104-85A8-0A65A25CF4F1}">
  <ds:schemaRefs>
    <ds:schemaRef ds:uri="http://www.w3.org/XML/1998/namespace"/>
    <ds:schemaRef ds:uri="http://purl.org/dc/dcmitype/"/>
    <ds:schemaRef ds:uri="http://purl.org/dc/terms/"/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77a43250-ae2c-4b11-b878-f64c74241b90"/>
    <ds:schemaRef ds:uri="http://schemas.microsoft.com/office/infopath/2007/PartnerControls"/>
    <ds:schemaRef ds:uri="f4d4bd17-e4f1-4041-95bd-408020c9bd59"/>
  </ds:schemaRefs>
</ds:datastoreItem>
</file>

<file path=customXml/itemProps3.xml><?xml version="1.0" encoding="utf-8"?>
<ds:datastoreItem xmlns:ds="http://schemas.openxmlformats.org/officeDocument/2006/customXml" ds:itemID="{CF96B1AC-728A-4453-A46F-9F01C96E9A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325</TotalTime>
  <Words>777</Words>
  <Application>Microsoft Office PowerPoint</Application>
  <PresentationFormat>Widescreen</PresentationFormat>
  <Paragraphs>118</Paragraphs>
  <Slides>15</Slides>
  <Notes>15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Roboto</vt:lpstr>
      <vt:lpstr>Tahoma</vt:lpstr>
      <vt:lpstr>Office Theme</vt:lpstr>
      <vt:lpstr>Klarspråk</vt:lpstr>
      <vt:lpstr>Kva er klarspråk?</vt:lpstr>
      <vt:lpstr>PowerPoint-presentasjon</vt:lpstr>
      <vt:lpstr>Klarspråk og fagspråk</vt:lpstr>
      <vt:lpstr>Klarspråk eller lettlese?</vt:lpstr>
      <vt:lpstr>Kvifor bør vi bruke klarspråk?</vt:lpstr>
      <vt:lpstr>Språklova</vt:lpstr>
      <vt:lpstr>Korleis oppfyller vi lovkravet om klarspråk?</vt:lpstr>
      <vt:lpstr>Ta nettkurs i klarspråk</vt:lpstr>
      <vt:lpstr>Finn skriveråd på språkrådet.no</vt:lpstr>
      <vt:lpstr>Følg skriveråda </vt:lpstr>
      <vt:lpstr>Følg skrivereglane</vt:lpstr>
      <vt:lpstr>Bruk gode arbeidsmetodar</vt:lpstr>
      <vt:lpstr>Spør brukarane</vt:lpstr>
      <vt:lpstr>Delta på seminar og få inspirasjon og kunnskap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Aud Anna Senje</dc:creator>
  <cp:lastModifiedBy>Aud Anna Senje</cp:lastModifiedBy>
  <cp:revision>3</cp:revision>
  <dcterms:created xsi:type="dcterms:W3CDTF">2022-03-16T09:10:34Z</dcterms:created>
  <dcterms:modified xsi:type="dcterms:W3CDTF">2026-02-10T12:34:43Z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0x0101002CF40332C3D0A74A89009C78DFDDBC04</vt:lpwstr>
  </property>
  <property fmtid="{D5CDD505-2E9C-101B-9397-08002B2CF9AE}" pid="3" name="MediaServiceImageTags">
    <vt:lpwstr/>
  </property>
</Properties>
</file>