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5" r:id="rId8"/>
    <p:sldId id="268" r:id="rId9"/>
    <p:sldId id="263" r:id="rId10"/>
    <p:sldId id="267" r:id="rId11"/>
    <p:sldId id="262" r:id="rId12"/>
    <p:sldId id="261" r:id="rId13"/>
    <p:sldId id="264" r:id="rId14"/>
    <p:sldId id="260" r:id="rId15"/>
    <p:sldId id="269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9D5D9-64BC-4DC7-B0B8-590D14091D1C}" type="datetimeFigureOut">
              <a:rPr lang="nb-NO" smtClean="0"/>
              <a:pPr/>
              <a:t>06.09.2012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EFDA3-C6FD-4AA6-B718-D10382E6FC22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front-pp-visni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428625"/>
            <a:ext cx="5719762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/>
          <a:lstStyle/>
          <a:p>
            <a:r>
              <a:rPr lang="nb-NO" dirty="0" smtClean="0"/>
              <a:t>Når språket kommer i veien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411760" y="5517232"/>
            <a:ext cx="6048672" cy="1104528"/>
          </a:xfrm>
        </p:spPr>
        <p:txBody>
          <a:bodyPr>
            <a:normAutofit/>
          </a:bodyPr>
          <a:lstStyle/>
          <a:p>
            <a:r>
              <a:rPr lang="nb-NO" sz="2400" dirty="0" smtClean="0"/>
              <a:t>Nina Kristiansen</a:t>
            </a:r>
          </a:p>
          <a:p>
            <a:r>
              <a:rPr lang="nb-NO" sz="2400" dirty="0" smtClean="0"/>
              <a:t>September 2012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vi er sløve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Hennes forskning ved Norges veterinærhøgskole har nå bidratt til å utvikle objektive indikatorer som kan brukes når smerte og velferd hos sau skal vurderes.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vi er lojale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Perspektivet var lengre: en total gjennomtenkning av konsernets </a:t>
            </a:r>
            <a:r>
              <a:rPr lang="nb-NO" dirty="0" err="1" smtClean="0"/>
              <a:t>raison</a:t>
            </a:r>
            <a:r>
              <a:rPr lang="nb-NO" dirty="0" smtClean="0"/>
              <a:t> </a:t>
            </a:r>
            <a:r>
              <a:rPr lang="nb-NO" dirty="0" err="1" smtClean="0"/>
              <a:t>d’être</a:t>
            </a:r>
            <a:r>
              <a:rPr lang="nb-NO" dirty="0" smtClean="0"/>
              <a:t>.</a:t>
            </a:r>
          </a:p>
          <a:p>
            <a:r>
              <a:rPr lang="nb-NO" dirty="0" smtClean="0"/>
              <a:t>Fagerstrøm </a:t>
            </a:r>
            <a:r>
              <a:rPr lang="nb-NO" dirty="0"/>
              <a:t>utvikler et konseptuelt teoretisk rammeverk som gjør det mulig å skille mellom stimuli som har motiverende effekt i kjøpsøyeblikket og faktorer som ikke har det</a:t>
            </a:r>
            <a:r>
              <a:rPr lang="nb-NO" dirty="0" smtClean="0"/>
              <a:t>.</a:t>
            </a:r>
          </a:p>
        </p:txBody>
      </p:sp>
      <p:pic>
        <p:nvPicPr>
          <p:cNvPr id="4" name="Bilde 3" descr="forskning_element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vi ikke tør spørre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000" dirty="0" smtClean="0"/>
              <a:t>Intersubjektivitet er grunnlaget for alt vi oppfatter som kunnskap, sier </a:t>
            </a:r>
            <a:r>
              <a:rPr lang="nb-NO" sz="4000" dirty="0" err="1" smtClean="0"/>
              <a:t>Heide</a:t>
            </a:r>
            <a:r>
              <a:rPr lang="nb-NO" sz="4000" dirty="0" smtClean="0"/>
              <a:t>.</a:t>
            </a:r>
          </a:p>
          <a:p>
            <a:endParaRPr lang="nb-NO" dirty="0"/>
          </a:p>
        </p:txBody>
      </p:sp>
      <p:pic>
        <p:nvPicPr>
          <p:cNvPr id="4" name="Bilde 3" descr="forskning_element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ting handler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Tre ferske rapporter fra vitenskapsakademiene i Storbritannia, USA og Frankrike har gjennomgått status på de mest sentrale områdene i klimaforskningen</a:t>
            </a:r>
            <a:r>
              <a:rPr lang="nb-NO" dirty="0" smtClean="0"/>
              <a:t>.</a:t>
            </a:r>
          </a:p>
          <a:p>
            <a:pPr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4" name="Bilde 3" descr="forskning_element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Bruk av man og en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vi usynliggjør</a:t>
            </a:r>
            <a:endParaRPr lang="nb-NO" dirty="0"/>
          </a:p>
        </p:txBody>
      </p:sp>
      <p:pic>
        <p:nvPicPr>
          <p:cNvPr id="6" name="Bilde 5" descr="forskning_element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ildeforklaring formet som et avrundet rektangel 6"/>
          <p:cNvSpPr/>
          <p:nvPr/>
        </p:nvSpPr>
        <p:spPr>
          <a:xfrm>
            <a:off x="2843808" y="2348880"/>
            <a:ext cx="5256584" cy="3384376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>
                <a:solidFill>
                  <a:schemeClr val="tx1"/>
                </a:solidFill>
              </a:rPr>
              <a:t>Ifølge forskeren kan </a:t>
            </a:r>
            <a:r>
              <a:rPr lang="nb-NO" dirty="0" smtClean="0">
                <a:solidFill>
                  <a:srgbClr val="FF0000"/>
                </a:solidFill>
              </a:rPr>
              <a:t>man</a:t>
            </a:r>
            <a:r>
              <a:rPr lang="nb-NO" dirty="0" smtClean="0">
                <a:solidFill>
                  <a:schemeClr val="tx1"/>
                </a:solidFill>
              </a:rPr>
              <a:t> merke kjedsomhet rent fysisk, akkurat som med andre følelser, og </a:t>
            </a:r>
            <a:r>
              <a:rPr lang="nb-NO" dirty="0" smtClean="0">
                <a:solidFill>
                  <a:srgbClr val="FF0000"/>
                </a:solidFill>
              </a:rPr>
              <a:t>man</a:t>
            </a:r>
            <a:r>
              <a:rPr lang="nb-NO" dirty="0" smtClean="0">
                <a:solidFill>
                  <a:schemeClr val="tx1"/>
                </a:solidFill>
              </a:rPr>
              <a:t> er ikke i tvil om at </a:t>
            </a:r>
            <a:r>
              <a:rPr lang="nb-NO" dirty="0" smtClean="0">
                <a:solidFill>
                  <a:srgbClr val="FF0000"/>
                </a:solidFill>
              </a:rPr>
              <a:t>man</a:t>
            </a:r>
            <a:r>
              <a:rPr lang="nb-NO" dirty="0" smtClean="0">
                <a:solidFill>
                  <a:schemeClr val="tx1"/>
                </a:solidFill>
              </a:rPr>
              <a:t> kjeder seg når man gjør det.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Når </a:t>
            </a:r>
            <a:r>
              <a:rPr lang="nb-NO" dirty="0" smtClean="0">
                <a:solidFill>
                  <a:srgbClr val="FF0000"/>
                </a:solidFill>
              </a:rPr>
              <a:t>man</a:t>
            </a:r>
            <a:r>
              <a:rPr lang="nb-NO" dirty="0" smtClean="0">
                <a:solidFill>
                  <a:schemeClr val="tx1"/>
                </a:solidFill>
              </a:rPr>
              <a:t> føler noe, så er </a:t>
            </a:r>
            <a:r>
              <a:rPr lang="nb-NO" dirty="0" smtClean="0">
                <a:solidFill>
                  <a:srgbClr val="FF0000"/>
                </a:solidFill>
              </a:rPr>
              <a:t>man</a:t>
            </a:r>
            <a:r>
              <a:rPr lang="nb-NO" dirty="0" smtClean="0">
                <a:solidFill>
                  <a:schemeClr val="tx1"/>
                </a:solidFill>
              </a:rPr>
              <a:t> på nippet til å foreta en handling i en bestemt retning, men </a:t>
            </a:r>
            <a:r>
              <a:rPr lang="nb-NO" dirty="0" smtClean="0">
                <a:solidFill>
                  <a:srgbClr val="FF0000"/>
                </a:solidFill>
              </a:rPr>
              <a:t>man</a:t>
            </a:r>
            <a:r>
              <a:rPr lang="nb-NO" dirty="0" smtClean="0">
                <a:solidFill>
                  <a:schemeClr val="tx1"/>
                </a:solidFill>
              </a:rPr>
              <a:t> vet enda ikke hva denne handlingen konkret skal være. Det er det som kjennetegner en følelse.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9" name="Bildeforklaring formet som et avrundet rektangel 8"/>
          <p:cNvSpPr/>
          <p:nvPr/>
        </p:nvSpPr>
        <p:spPr>
          <a:xfrm>
            <a:off x="899592" y="3140968"/>
            <a:ext cx="4536504" cy="1872208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>
                <a:solidFill>
                  <a:schemeClr val="tx1"/>
                </a:solidFill>
              </a:rPr>
              <a:t>Man kan ikke forutsi hvilke soldater som blir rammet av psykiske lidelser.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dekorbilde 4.JP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714356"/>
            <a:ext cx="9144000" cy="838591"/>
          </a:xfrm>
          <a:prstGeom prst="rect">
            <a:avLst/>
          </a:prstGeom>
        </p:spPr>
      </p:pic>
      <p:sp>
        <p:nvSpPr>
          <p:cNvPr id="6" name="Tittel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Når</a:t>
            </a:r>
            <a:r>
              <a:rPr kumimoji="0" lang="nb-NO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informasjon blir skryt</a:t>
            </a:r>
            <a:endParaRPr kumimoji="0" lang="nb-NO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Bilde 3" descr="forskning_element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e 5" descr="logo- forskning0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142875"/>
            <a:ext cx="150018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Sylinder 8"/>
          <p:cNvSpPr txBox="1"/>
          <p:nvPr/>
        </p:nvSpPr>
        <p:spPr>
          <a:xfrm>
            <a:off x="539552" y="1556792"/>
            <a:ext cx="8143932" cy="40626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Organisasjonsteori i </a:t>
            </a:r>
            <a:r>
              <a:rPr lang="nb-NO" sz="2000" b="1" dirty="0" smtClean="0">
                <a:solidFill>
                  <a:srgbClr val="FF0000"/>
                </a:solidFill>
              </a:rPr>
              <a:t>verdensklasse</a:t>
            </a:r>
            <a:r>
              <a:rPr lang="nb-NO" sz="2000" b="1" dirty="0" smtClean="0"/>
              <a:t/>
            </a:r>
            <a:br>
              <a:rPr lang="nb-NO" sz="2000" b="1" dirty="0" smtClean="0"/>
            </a:br>
            <a:endParaRPr lang="nb-NO" sz="2000" b="1" dirty="0" smtClean="0"/>
          </a:p>
          <a:p>
            <a:r>
              <a:rPr lang="nb-NO" sz="2000" dirty="0" smtClean="0"/>
              <a:t>Organisasjonsforskerne Tore Bakken og Tor Hernes ved BI er representert i en </a:t>
            </a:r>
            <a:r>
              <a:rPr lang="nb-NO" sz="2000" dirty="0" smtClean="0">
                <a:solidFill>
                  <a:srgbClr val="FF0000"/>
                </a:solidFill>
              </a:rPr>
              <a:t>prestisjefylt</a:t>
            </a:r>
            <a:r>
              <a:rPr lang="nb-NO" sz="2000" dirty="0" smtClean="0"/>
              <a:t> internasjonal samling av </a:t>
            </a:r>
            <a:r>
              <a:rPr lang="nb-NO" sz="2000" dirty="0" smtClean="0">
                <a:solidFill>
                  <a:srgbClr val="FF0000"/>
                </a:solidFill>
              </a:rPr>
              <a:t>de mest betydningsfulle</a:t>
            </a:r>
            <a:r>
              <a:rPr lang="nb-NO" sz="2000" dirty="0" smtClean="0"/>
              <a:t> arbeidene innenfor organisasjonsfaget.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sz="2000" dirty="0" smtClean="0"/>
              <a:t>Det </a:t>
            </a:r>
            <a:r>
              <a:rPr lang="nb-NO" sz="2000" dirty="0" smtClean="0">
                <a:solidFill>
                  <a:srgbClr val="FF0000"/>
                </a:solidFill>
              </a:rPr>
              <a:t>anerkjente</a:t>
            </a:r>
            <a:r>
              <a:rPr lang="nb-NO" sz="2000" dirty="0" smtClean="0"/>
              <a:t> forlaghuset Sage har valgt ut Tore Bakkens og Tor Hernes’ artikkel ”</a:t>
            </a:r>
            <a:r>
              <a:rPr lang="nb-NO" sz="2000" dirty="0" err="1" smtClean="0"/>
              <a:t>Organizing</a:t>
            </a:r>
            <a:r>
              <a:rPr lang="nb-NO" sz="2000" dirty="0" smtClean="0"/>
              <a:t> is </a:t>
            </a:r>
            <a:r>
              <a:rPr lang="nb-NO" sz="2000" dirty="0" err="1" smtClean="0"/>
              <a:t>Both</a:t>
            </a:r>
            <a:r>
              <a:rPr lang="nb-NO" sz="2000" dirty="0" smtClean="0"/>
              <a:t> a Verb and a </a:t>
            </a:r>
            <a:r>
              <a:rPr lang="nb-NO" sz="2000" dirty="0" err="1" smtClean="0"/>
              <a:t>Noun</a:t>
            </a:r>
            <a:r>
              <a:rPr lang="nb-NO" sz="2000" dirty="0" smtClean="0"/>
              <a:t>: </a:t>
            </a:r>
            <a:r>
              <a:rPr lang="nb-NO" sz="2000" dirty="0" err="1" smtClean="0"/>
              <a:t>Weick</a:t>
            </a:r>
            <a:r>
              <a:rPr lang="nb-NO" sz="2000" dirty="0" smtClean="0"/>
              <a:t> </a:t>
            </a:r>
            <a:r>
              <a:rPr lang="nb-NO" sz="2000" dirty="0" err="1" smtClean="0"/>
              <a:t>Meets</a:t>
            </a:r>
            <a:r>
              <a:rPr lang="nb-NO" sz="2000" dirty="0" smtClean="0"/>
              <a:t> </a:t>
            </a:r>
            <a:r>
              <a:rPr lang="nb-NO" sz="2000" dirty="0" err="1" smtClean="0"/>
              <a:t>Whitehead</a:t>
            </a:r>
            <a:r>
              <a:rPr lang="nb-NO" sz="2000" dirty="0" smtClean="0"/>
              <a:t>” til samlingen "</a:t>
            </a:r>
            <a:r>
              <a:rPr lang="nb-NO" sz="2000" u="sng" dirty="0" smtClean="0"/>
              <a:t>Sage </a:t>
            </a:r>
            <a:r>
              <a:rPr lang="nb-NO" sz="2000" u="sng" dirty="0" err="1" smtClean="0"/>
              <a:t>Directions</a:t>
            </a:r>
            <a:r>
              <a:rPr lang="nb-NO" sz="2000" u="sng" dirty="0" smtClean="0"/>
              <a:t> in Organization Studies</a:t>
            </a:r>
            <a:r>
              <a:rPr lang="nb-NO" sz="2000" dirty="0" smtClean="0"/>
              <a:t>".</a:t>
            </a:r>
          </a:p>
          <a:p>
            <a:r>
              <a:rPr lang="nb-NO" sz="2000" dirty="0" smtClean="0"/>
              <a:t>Denne inngår i forlagshusets referanseverk "Sage </a:t>
            </a:r>
            <a:r>
              <a:rPr lang="nb-NO" sz="2000" dirty="0" err="1" smtClean="0"/>
              <a:t>Library</a:t>
            </a:r>
            <a:r>
              <a:rPr lang="nb-NO" sz="2000" dirty="0" smtClean="0"/>
              <a:t> in Business and Management", som presenterer </a:t>
            </a:r>
            <a:r>
              <a:rPr lang="nb-NO" sz="2000" dirty="0" smtClean="0">
                <a:solidFill>
                  <a:srgbClr val="FF0000"/>
                </a:solidFill>
              </a:rPr>
              <a:t>de mest sentrale </a:t>
            </a:r>
            <a:r>
              <a:rPr lang="nb-NO" sz="2000" dirty="0" smtClean="0"/>
              <a:t>vitenskapelige arbeidene innenfor kjerneområdene for business og </a:t>
            </a:r>
            <a:r>
              <a:rPr lang="nb-NO" sz="2000" dirty="0" err="1" smtClean="0"/>
              <a:t>management</a:t>
            </a:r>
            <a:r>
              <a:rPr lang="nb-NO" sz="2000" dirty="0" smtClean="0"/>
              <a:t>. 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5787005" cy="597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ktangel 4"/>
          <p:cNvSpPr/>
          <p:nvPr/>
        </p:nvSpPr>
        <p:spPr>
          <a:xfrm>
            <a:off x="6516216" y="332656"/>
            <a:ext cx="237728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nb-NO" dirty="0" smtClean="0"/>
              <a:t> </a:t>
            </a:r>
            <a:r>
              <a:rPr lang="nb-NO" sz="1600" b="1" dirty="0" smtClean="0"/>
              <a:t>NETTAVIS OM FORSKNING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>
              <a:buBlip>
                <a:blip r:embed="rId3"/>
              </a:buBlip>
            </a:pPr>
            <a:r>
              <a:rPr lang="nb-NO" dirty="0" smtClean="0"/>
              <a:t> </a:t>
            </a:r>
            <a:r>
              <a:rPr lang="nb-NO" sz="1600" dirty="0" smtClean="0"/>
              <a:t>Etablert i 2002</a:t>
            </a:r>
            <a:br>
              <a:rPr lang="nb-NO" sz="1600" dirty="0" smtClean="0"/>
            </a:br>
            <a:endParaRPr lang="nb-NO" sz="1600" dirty="0" smtClean="0"/>
          </a:p>
          <a:p>
            <a:pPr>
              <a:buBlip>
                <a:blip r:embed="rId3"/>
              </a:buBlip>
            </a:pPr>
            <a:r>
              <a:rPr lang="nb-NO" sz="1600" dirty="0" smtClean="0"/>
              <a:t> Eies av 73 forsknings-</a:t>
            </a:r>
            <a:br>
              <a:rPr lang="nb-NO" sz="1600" dirty="0" smtClean="0"/>
            </a:br>
            <a:r>
              <a:rPr lang="nb-NO" sz="1600" dirty="0" smtClean="0"/>
              <a:t>     og utdannings- </a:t>
            </a:r>
            <a:br>
              <a:rPr lang="nb-NO" sz="1600" dirty="0" smtClean="0"/>
            </a:br>
            <a:r>
              <a:rPr lang="nb-NO" sz="1600" dirty="0" smtClean="0"/>
              <a:t>     institusjoner</a:t>
            </a:r>
            <a:br>
              <a:rPr lang="nb-NO" sz="1600" dirty="0" smtClean="0"/>
            </a:br>
            <a:endParaRPr lang="nb-NO" sz="1600" dirty="0" smtClean="0"/>
          </a:p>
          <a:p>
            <a:pPr>
              <a:buBlip>
                <a:blip r:embed="rId3"/>
              </a:buBlip>
            </a:pPr>
            <a:r>
              <a:rPr lang="nb-NO" sz="1600" dirty="0" smtClean="0"/>
              <a:t>  Norsk og </a:t>
            </a:r>
            <a:br>
              <a:rPr lang="nb-NO" sz="1600" dirty="0" smtClean="0"/>
            </a:br>
            <a:r>
              <a:rPr lang="nb-NO" sz="1600" dirty="0" smtClean="0"/>
              <a:t>     internasjonal</a:t>
            </a:r>
            <a:br>
              <a:rPr lang="nb-NO" sz="1600" dirty="0" smtClean="0"/>
            </a:br>
            <a:r>
              <a:rPr lang="nb-NO" sz="1600" dirty="0" smtClean="0"/>
              <a:t>     forskning</a:t>
            </a:r>
            <a:br>
              <a:rPr lang="nb-NO" sz="1600" dirty="0" smtClean="0"/>
            </a:br>
            <a:endParaRPr lang="nb-NO" sz="1600" dirty="0" smtClean="0"/>
          </a:p>
          <a:p>
            <a:pPr>
              <a:buBlip>
                <a:blip r:embed="rId3"/>
              </a:buBlip>
            </a:pPr>
            <a:r>
              <a:rPr lang="nb-NO" sz="1600" dirty="0" smtClean="0"/>
              <a:t>  Alle fagfelt</a:t>
            </a:r>
            <a:br>
              <a:rPr lang="nb-NO" sz="1600" dirty="0" smtClean="0"/>
            </a:br>
            <a:endParaRPr lang="nb-NO" sz="1600" dirty="0" smtClean="0"/>
          </a:p>
          <a:p>
            <a:pPr>
              <a:buBlip>
                <a:blip r:embed="rId3"/>
              </a:buBlip>
            </a:pPr>
            <a:r>
              <a:rPr lang="nb-NO" sz="1600" dirty="0" smtClean="0"/>
              <a:t>  Nyheter, bakgrunn,</a:t>
            </a:r>
            <a:br>
              <a:rPr lang="nb-NO" sz="1600" dirty="0" smtClean="0"/>
            </a:br>
            <a:r>
              <a:rPr lang="nb-NO" sz="1600" dirty="0" smtClean="0"/>
              <a:t>     meninger, blogg, </a:t>
            </a:r>
            <a:br>
              <a:rPr lang="nb-NO" sz="1600" dirty="0" smtClean="0"/>
            </a:br>
            <a:r>
              <a:rPr lang="nb-NO" sz="1600" dirty="0" smtClean="0"/>
              <a:t>     multimedia.</a:t>
            </a:r>
            <a:br>
              <a:rPr lang="nb-NO" sz="1600" dirty="0" smtClean="0"/>
            </a:br>
            <a:endParaRPr lang="nb-NO" sz="1600" dirty="0" smtClean="0"/>
          </a:p>
          <a:p>
            <a:pPr>
              <a:buBlip>
                <a:blip r:embed="rId3"/>
              </a:buBlip>
            </a:pPr>
            <a:r>
              <a:rPr lang="nb-NO" sz="1600" dirty="0" smtClean="0"/>
              <a:t>  Redaktørplakaten og </a:t>
            </a:r>
            <a:br>
              <a:rPr lang="nb-NO" sz="1600" dirty="0" smtClean="0"/>
            </a:br>
            <a:r>
              <a:rPr lang="nb-NO" sz="1600" dirty="0" smtClean="0"/>
              <a:t>     journalistiske </a:t>
            </a:r>
            <a:br>
              <a:rPr lang="nb-NO" sz="1600" dirty="0" smtClean="0"/>
            </a:br>
            <a:r>
              <a:rPr lang="nb-NO" sz="1600" dirty="0" smtClean="0"/>
              <a:t>     prinsipper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         Lesertall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auto">
              <a:spcAft>
                <a:spcPts val="0"/>
              </a:spcAft>
              <a:defRPr/>
            </a:pPr>
            <a:r>
              <a:rPr lang="nb-NO" dirty="0" smtClean="0"/>
              <a:t>400.000 unike besøk pr måned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b-NO" dirty="0" smtClean="0"/>
              <a:t>225.000 unike brukere pr måned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b-NO" dirty="0" smtClean="0"/>
              <a:t>1 million sidenedlastinger pr måned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b-NO" dirty="0" smtClean="0"/>
              <a:t>25 prosent unge lesere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nb-NO" dirty="0" smtClean="0"/>
              <a:t>Halvparten leser oss hver dag</a:t>
            </a:r>
          </a:p>
          <a:p>
            <a:pPr lvl="1" fontAlgn="auto">
              <a:spcAft>
                <a:spcPts val="0"/>
              </a:spcAft>
              <a:buNone/>
              <a:defRPr/>
            </a:pPr>
            <a:endParaRPr lang="nb-NO" dirty="0" smtClean="0"/>
          </a:p>
          <a:p>
            <a:endParaRPr lang="nb-NO" dirty="0"/>
          </a:p>
        </p:txBody>
      </p:sp>
      <p:pic>
        <p:nvPicPr>
          <p:cNvPr id="6" name="Bilde 5" descr="forskning_element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60648"/>
            <a:ext cx="2315086" cy="85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er lett å skrive vanskelig.</a:t>
            </a:r>
          </a:p>
          <a:p>
            <a:r>
              <a:rPr lang="nb-NO" dirty="0" smtClean="0"/>
              <a:t>Det er lett å skrive det forskeren sier.</a:t>
            </a:r>
          </a:p>
          <a:p>
            <a:r>
              <a:rPr lang="nb-NO" dirty="0" smtClean="0"/>
              <a:t>Det er enklest å bruke faguttrykkene.</a:t>
            </a:r>
            <a:endParaRPr lang="nb-NO" dirty="0"/>
          </a:p>
        </p:txBody>
      </p:sp>
      <p:pic>
        <p:nvPicPr>
          <p:cNvPr id="4" name="Bilde 3" descr="forskning_element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30686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er vanskeligere å skrive lett.</a:t>
            </a:r>
          </a:p>
          <a:p>
            <a:r>
              <a:rPr lang="nb-NO" dirty="0" smtClean="0"/>
              <a:t>Det er vanskeligere å skrive det forskeren sier sånn at folk forstår.</a:t>
            </a:r>
          </a:p>
          <a:p>
            <a:r>
              <a:rPr lang="nb-NO" dirty="0" smtClean="0"/>
              <a:t>Det er vanskelig å unngå faguttrykkene.</a:t>
            </a:r>
            <a:endParaRPr lang="nb-NO" dirty="0"/>
          </a:p>
        </p:txBody>
      </p:sp>
      <p:pic>
        <p:nvPicPr>
          <p:cNvPr id="4" name="Bilde 3" descr="forskning_element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14290"/>
            <a:ext cx="30686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eforklaring formet som et avrundet rektangel 9"/>
          <p:cNvSpPr/>
          <p:nvPr/>
        </p:nvSpPr>
        <p:spPr>
          <a:xfrm>
            <a:off x="4860032" y="1484784"/>
            <a:ext cx="3816424" cy="3384376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Ord vi bare nesten forstår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Kognitiv</a:t>
            </a:r>
          </a:p>
          <a:p>
            <a:r>
              <a:rPr lang="nb-NO" dirty="0" smtClean="0"/>
              <a:t>Praksiskunnskap</a:t>
            </a:r>
          </a:p>
          <a:p>
            <a:r>
              <a:rPr lang="nb-NO" dirty="0" smtClean="0"/>
              <a:t>Altruisme</a:t>
            </a:r>
          </a:p>
          <a:p>
            <a:r>
              <a:rPr lang="nb-NO" dirty="0" smtClean="0"/>
              <a:t>Fysiologi</a:t>
            </a:r>
          </a:p>
          <a:p>
            <a:r>
              <a:rPr lang="nb-NO" dirty="0" smtClean="0"/>
              <a:t>Merd(e)</a:t>
            </a:r>
          </a:p>
          <a:p>
            <a:r>
              <a:rPr lang="nb-NO" dirty="0" smtClean="0"/>
              <a:t>Idiom</a:t>
            </a:r>
          </a:p>
          <a:p>
            <a:r>
              <a:rPr lang="nb-NO" dirty="0" smtClean="0"/>
              <a:t>Resistent</a:t>
            </a:r>
          </a:p>
          <a:p>
            <a:endParaRPr lang="nb-NO" dirty="0"/>
          </a:p>
        </p:txBody>
      </p:sp>
      <p:pic>
        <p:nvPicPr>
          <p:cNvPr id="6" name="Bilde 5" descr="forskning_element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Sylinder 6"/>
          <p:cNvSpPr txBox="1"/>
          <p:nvPr/>
        </p:nvSpPr>
        <p:spPr>
          <a:xfrm>
            <a:off x="5652120" y="1916832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– Det er viktig å få kartlagt varigheten av kognitiv svikt etter en depresjon.</a:t>
            </a:r>
            <a:endParaRPr lang="nb-NO" sz="2400" dirty="0"/>
          </a:p>
        </p:txBody>
      </p:sp>
      <p:sp>
        <p:nvSpPr>
          <p:cNvPr id="11" name="Bildeforklaring formet som et avrundet rektangel 10"/>
          <p:cNvSpPr/>
          <p:nvPr/>
        </p:nvSpPr>
        <p:spPr>
          <a:xfrm>
            <a:off x="4788024" y="1124744"/>
            <a:ext cx="3816424" cy="4680520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kstSylinder 11"/>
          <p:cNvSpPr txBox="1"/>
          <p:nvPr/>
        </p:nvSpPr>
        <p:spPr>
          <a:xfrm>
            <a:off x="5220072" y="1628800"/>
            <a:ext cx="2952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– For å kunne møte utfordringene og ivareta de ulike oppgavene på en profesjonell måte, fordres det at kontaktlærernes praksiskunnskap er under stadig utvikling.</a:t>
            </a:r>
            <a:endParaRPr lang="nb-NO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Bildeforklaring formet som et avrundet rektangel 12"/>
          <p:cNvSpPr/>
          <p:nvPr/>
        </p:nvSpPr>
        <p:spPr>
          <a:xfrm>
            <a:off x="4788024" y="1772816"/>
            <a:ext cx="3816424" cy="1656184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5220072" y="2204864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Religiøse leger ikke mer altruistiske</a:t>
            </a:r>
          </a:p>
        </p:txBody>
      </p:sp>
      <p:sp>
        <p:nvSpPr>
          <p:cNvPr id="19" name="Bildeforklaring formet som et avrundet rektangel 18"/>
          <p:cNvSpPr/>
          <p:nvPr/>
        </p:nvSpPr>
        <p:spPr>
          <a:xfrm>
            <a:off x="4427984" y="2492896"/>
            <a:ext cx="3816424" cy="2160240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kstSylinder 19"/>
          <p:cNvSpPr txBox="1"/>
          <p:nvPr/>
        </p:nvSpPr>
        <p:spPr>
          <a:xfrm>
            <a:off x="5220072" y="2708920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Fiskens fysiologi er ikke så forskjellig fra menneskenes fysiologi.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/>
      <p:bldP spid="7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/>
      <p:bldP spid="14" grpId="1"/>
      <p:bldP spid="19" grpId="0" animBg="1"/>
      <p:bldP spid="19" grpId="1" animBg="1"/>
      <p:bldP spid="20" grpId="0"/>
      <p:bldP spid="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faguttrykk ikke forklares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Blant mulige anvendelser nevnte han intelligente og sikre hjem, sosial integrering gjennom </a:t>
            </a:r>
            <a:r>
              <a:rPr lang="nb-NO" dirty="0" err="1">
                <a:solidFill>
                  <a:srgbClr val="FF0000"/>
                </a:solidFill>
              </a:rPr>
              <a:t>telepresens</a:t>
            </a:r>
            <a:r>
              <a:rPr lang="nb-NO" dirty="0"/>
              <a:t> i hjemmet, forebygging og overvåking av kroniske lidelser og hjelp til aktivisering og trening.</a:t>
            </a:r>
          </a:p>
          <a:p>
            <a:r>
              <a:rPr lang="nb-NO" dirty="0"/>
              <a:t>I eggedosis, som er basis for mange kaker, øker sukkeret </a:t>
            </a:r>
            <a:r>
              <a:rPr lang="nb-NO" dirty="0">
                <a:solidFill>
                  <a:srgbClr val="FF0000"/>
                </a:solidFill>
              </a:rPr>
              <a:t>viskositeten</a:t>
            </a:r>
            <a:r>
              <a:rPr lang="nb-NO" dirty="0"/>
              <a:t> i </a:t>
            </a:r>
            <a:r>
              <a:rPr lang="nb-NO" dirty="0" err="1"/>
              <a:t>eggeblandingen</a:t>
            </a:r>
            <a:r>
              <a:rPr lang="nb-NO" dirty="0"/>
              <a:t> slik at luftboblene som vispes inn ikke sprekker med en gang.</a:t>
            </a:r>
          </a:p>
          <a:p>
            <a:endParaRPr lang="nb-NO" dirty="0"/>
          </a:p>
        </p:txBody>
      </p:sp>
      <p:pic>
        <p:nvPicPr>
          <p:cNvPr id="4" name="Bilde 3" descr="forskning_element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vi skriver om fag vi ikke forstår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- Slangen dyttes oppover - selv om den beveger seg nedover - fordi den oppadgående komponenten i den aerodynamiske kraften er større enn slangens vekt, sier </a:t>
            </a:r>
            <a:r>
              <a:rPr lang="nb-NO" dirty="0" err="1" smtClean="0"/>
              <a:t>Socha</a:t>
            </a:r>
            <a:r>
              <a:rPr lang="nb-NO" dirty="0" smtClean="0"/>
              <a:t> i en pressemelding.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vi ikke skjønner tall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– Av de som har opplevd å være alvorlig deprimert før soning har bare tre av ti oppsøkt hjelp, og mindre enn halvparten av disse igjen opplevde at den hjelpen de fikk var god nok.</a:t>
            </a:r>
          </a:p>
          <a:p>
            <a:endParaRPr lang="nb-NO" dirty="0"/>
          </a:p>
        </p:txBody>
      </p:sp>
      <p:pic>
        <p:nvPicPr>
          <p:cNvPr id="4" name="Bilde 3" descr="forskning_element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" y="5664200"/>
            <a:ext cx="90709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515</Words>
  <Application>Microsoft Office PowerPoint</Application>
  <PresentationFormat>Skjermfremvisning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Office-tema</vt:lpstr>
      <vt:lpstr>Når språket kommer i veien</vt:lpstr>
      <vt:lpstr>PowerPoint-presentasjon</vt:lpstr>
      <vt:lpstr>         Lesertall</vt:lpstr>
      <vt:lpstr>PowerPoint-presentasjon</vt:lpstr>
      <vt:lpstr>PowerPoint-presentasjon</vt:lpstr>
      <vt:lpstr>Ord vi bare nesten forstår</vt:lpstr>
      <vt:lpstr>Når faguttrykk ikke forklares</vt:lpstr>
      <vt:lpstr>Når vi skriver om fag vi ikke forstår</vt:lpstr>
      <vt:lpstr>Når vi ikke skjønner tall</vt:lpstr>
      <vt:lpstr>Når vi er sløve</vt:lpstr>
      <vt:lpstr>Når vi er lojale</vt:lpstr>
      <vt:lpstr>Når vi ikke tør spørre</vt:lpstr>
      <vt:lpstr>Når ting handler</vt:lpstr>
      <vt:lpstr>Når vi usynliggjør</vt:lpstr>
      <vt:lpstr>PowerPoint-presentasjon</vt:lpstr>
    </vt:vector>
  </TitlesOfParts>
  <Company>Forskning.no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Journalist møter forsker</dc:title>
  <dc:creator>Nina Kristiansen</dc:creator>
  <cp:lastModifiedBy>Schawlann Marta Kari</cp:lastModifiedBy>
  <cp:revision>15</cp:revision>
  <dcterms:created xsi:type="dcterms:W3CDTF">2011-10-17T01:13:06Z</dcterms:created>
  <dcterms:modified xsi:type="dcterms:W3CDTF">2012-09-06T07:20:48Z</dcterms:modified>
</cp:coreProperties>
</file>