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83" r:id="rId4"/>
    <p:sldId id="265" r:id="rId5"/>
    <p:sldId id="271" r:id="rId6"/>
    <p:sldId id="268" r:id="rId7"/>
    <p:sldId id="282" r:id="rId8"/>
    <p:sldId id="284" r:id="rId9"/>
    <p:sldId id="276" r:id="rId10"/>
    <p:sldId id="277" r:id="rId11"/>
    <p:sldId id="278" r:id="rId12"/>
    <p:sldId id="266" r:id="rId13"/>
    <p:sldId id="285" r:id="rId14"/>
    <p:sldId id="286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2117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nb-NO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 smtClean="0"/>
              <a:t>Click to edit Master text styles</a:t>
            </a:r>
          </a:p>
          <a:p>
            <a:pPr lvl="1" eaLnBrk="1" latinLnBrk="0" hangingPunct="1"/>
            <a:r>
              <a:rPr kumimoji="0" lang="nb-NO" smtClean="0"/>
              <a:t>Second level</a:t>
            </a:r>
          </a:p>
          <a:p>
            <a:pPr lvl="2" eaLnBrk="1" latinLnBrk="0" hangingPunct="1"/>
            <a:r>
              <a:rPr kumimoji="0" lang="nb-NO" smtClean="0"/>
              <a:t>Third level</a:t>
            </a:r>
          </a:p>
          <a:p>
            <a:pPr lvl="3" eaLnBrk="1" latinLnBrk="0" hangingPunct="1"/>
            <a:r>
              <a:rPr kumimoji="0" lang="nb-NO" smtClean="0"/>
              <a:t>Fourth level</a:t>
            </a:r>
          </a:p>
          <a:p>
            <a:pPr lvl="4" eaLnBrk="1" latinLnBrk="0" hangingPunct="1"/>
            <a:r>
              <a:rPr kumimoji="0" lang="nb-NO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3063855D-4651-AD42-8CB3-2C97F10D5151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1409FC82-56DE-3A43-A26A-6557B9B531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itenwahl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871" y="681631"/>
            <a:ext cx="77114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effectLst/>
              </a:rPr>
              <a:t>Formidlingsdilemmaet</a:t>
            </a:r>
            <a:br>
              <a:rPr lang="nb-NO" dirty="0" smtClean="0">
                <a:effectLst/>
              </a:rPr>
            </a:br>
            <a:r>
              <a:rPr lang="nb-NO" dirty="0" smtClean="0">
                <a:effectLst/>
              </a:rPr>
              <a:t>- og kampen om oppmerksomheten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9338" y="2922331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Tahoma" pitchFamily="-106" charset="0"/>
              </a:rPr>
              <a:t>Dag O. Hessen </a:t>
            </a: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latin typeface="Tahoma" pitchFamily="-106" charset="0"/>
              </a:rPr>
              <a:t>Universitetet i Oslo, </a:t>
            </a:r>
          </a:p>
          <a:p>
            <a:pPr algn="ctr">
              <a:spcBef>
                <a:spcPct val="20000"/>
              </a:spcBef>
            </a:pPr>
            <a:r>
              <a:rPr lang="en-US" sz="2400" dirty="0" err="1" smtClean="0">
                <a:latin typeface="Tahoma" pitchFamily="-106" charset="0"/>
              </a:rPr>
              <a:t>Biologisk</a:t>
            </a:r>
            <a:r>
              <a:rPr lang="en-US" sz="2400" dirty="0" smtClean="0">
                <a:latin typeface="Tahoma" pitchFamily="-106" charset="0"/>
              </a:rPr>
              <a:t> </a:t>
            </a:r>
            <a:r>
              <a:rPr lang="en-US" sz="2400" dirty="0" err="1" smtClean="0">
                <a:latin typeface="Tahoma" pitchFamily="-106" charset="0"/>
              </a:rPr>
              <a:t>Institutt</a:t>
            </a:r>
            <a:r>
              <a:rPr lang="en-US" sz="2400" dirty="0" smtClean="0">
                <a:latin typeface="Tahoma" pitchFamily="-106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2400" dirty="0" err="1" smtClean="0">
                <a:latin typeface="Tahoma" pitchFamily="-106" charset="0"/>
              </a:rPr>
              <a:t>Senter</a:t>
            </a:r>
            <a:r>
              <a:rPr lang="en-US" sz="2400" dirty="0" smtClean="0">
                <a:latin typeface="Tahoma" pitchFamily="-106" charset="0"/>
              </a:rPr>
              <a:t> for </a:t>
            </a:r>
            <a:r>
              <a:rPr lang="en-US" sz="2400" dirty="0" err="1" smtClean="0">
                <a:latin typeface="Tahoma" pitchFamily="-106" charset="0"/>
              </a:rPr>
              <a:t>Økologisk</a:t>
            </a:r>
            <a:r>
              <a:rPr lang="en-US" sz="2400" dirty="0" smtClean="0">
                <a:latin typeface="Tahoma" pitchFamily="-106" charset="0"/>
              </a:rPr>
              <a:t> </a:t>
            </a:r>
            <a:r>
              <a:rPr lang="en-US" sz="2400" dirty="0" err="1" smtClean="0">
                <a:latin typeface="Tahoma" pitchFamily="-106" charset="0"/>
              </a:rPr>
              <a:t>og</a:t>
            </a:r>
            <a:r>
              <a:rPr lang="en-US" sz="2400" dirty="0" smtClean="0">
                <a:latin typeface="Tahoma" pitchFamily="-106" charset="0"/>
              </a:rPr>
              <a:t> </a:t>
            </a:r>
            <a:r>
              <a:rPr lang="en-US" sz="2400" dirty="0" err="1" smtClean="0">
                <a:latin typeface="Tahoma" pitchFamily="-106" charset="0"/>
              </a:rPr>
              <a:t>Evolusjonær</a:t>
            </a:r>
            <a:r>
              <a:rPr lang="en-US" sz="2400" dirty="0" smtClean="0">
                <a:latin typeface="Tahoma" pitchFamily="-106" charset="0"/>
              </a:rPr>
              <a:t> </a:t>
            </a:r>
            <a:r>
              <a:rPr lang="en-US" sz="2400" dirty="0" err="1" smtClean="0">
                <a:latin typeface="Tahoma" pitchFamily="-106" charset="0"/>
              </a:rPr>
              <a:t>analyse</a:t>
            </a:r>
            <a:r>
              <a:rPr lang="en-US" sz="2400" dirty="0" smtClean="0">
                <a:latin typeface="Tahoma" pitchFamily="-106" charset="0"/>
              </a:rPr>
              <a:t> (CEES)</a:t>
            </a:r>
            <a:endParaRPr lang="en-US" sz="2400" dirty="0">
              <a:latin typeface="Tahoma" pitchFamily="-106" charset="0"/>
            </a:endParaRPr>
          </a:p>
        </p:txBody>
      </p:sp>
      <p:pic>
        <p:nvPicPr>
          <p:cNvPr id="6" name="Picture 5" descr="cees-logo-tofar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932488"/>
            <a:ext cx="1871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Nye </a:t>
            </a:r>
            <a:r>
              <a:rPr lang="en-US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øker</a:t>
            </a:r>
            <a:r>
              <a:rPr lang="en-US" dirty="0" smtClean="0"/>
              <a:t> </a:t>
            </a:r>
            <a:r>
              <a:rPr lang="en-US" dirty="0" err="1" smtClean="0"/>
              <a:t>tidsfragmentering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1905000"/>
            <a:ext cx="1108364" cy="1073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76582" y="2441863"/>
            <a:ext cx="1108364" cy="10737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0764" y="1905000"/>
            <a:ext cx="1108364" cy="107372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000" y="218209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Forskning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71936" y="2947949"/>
            <a:ext cx="1138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Undervisning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629603" y="233597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Formidling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60091" y="2643756"/>
            <a:ext cx="11545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223000" y="2594263"/>
            <a:ext cx="992909" cy="921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61727" y="2057399"/>
            <a:ext cx="1108364" cy="107372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68818" y="1874222"/>
            <a:ext cx="1327728" cy="138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38219" y="5113481"/>
            <a:ext cx="992909" cy="921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76946" y="4576617"/>
            <a:ext cx="1108364" cy="107372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84037" y="4393440"/>
            <a:ext cx="1327728" cy="138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46945" y="5220701"/>
            <a:ext cx="11545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13318" y="5113481"/>
            <a:ext cx="992909" cy="921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52045" y="4576617"/>
            <a:ext cx="1108364" cy="107372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59136" y="4393440"/>
            <a:ext cx="1327728" cy="138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796809" y="4192153"/>
            <a:ext cx="1108364" cy="107372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13319" y="4039754"/>
            <a:ext cx="1108364" cy="107372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82269" y="4422728"/>
            <a:ext cx="958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Innovasjon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7151934" y="4468895"/>
            <a:ext cx="76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 smtClean="0">
                <a:solidFill>
                  <a:prstClr val="black"/>
                </a:solidFill>
              </a:rPr>
              <a:t>Rappor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</a:p>
          <a:p>
            <a:pPr lvl="0"/>
            <a:r>
              <a:rPr lang="en-US" sz="1400" dirty="0" err="1" smtClean="0">
                <a:solidFill>
                  <a:prstClr val="black"/>
                </a:solidFill>
              </a:rPr>
              <a:t>tering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22241" y="4192153"/>
            <a:ext cx="1749136" cy="1612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Økt</a:t>
            </a:r>
            <a:r>
              <a:rPr lang="en-US" dirty="0" smtClean="0"/>
              <a:t> </a:t>
            </a:r>
            <a:r>
              <a:rPr lang="en-US" dirty="0" err="1" smtClean="0"/>
              <a:t>differensiering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topp</a:t>
            </a:r>
            <a:r>
              <a:rPr lang="en-US" dirty="0" smtClean="0"/>
              <a:t> </a:t>
            </a:r>
            <a:r>
              <a:rPr lang="en-US" dirty="0" err="1" smtClean="0"/>
              <a:t>forskere</a:t>
            </a:r>
            <a:r>
              <a:rPr lang="en-US" dirty="0" smtClean="0"/>
              <a:t>, </a:t>
            </a:r>
            <a:r>
              <a:rPr lang="en-US" dirty="0" err="1" smtClean="0"/>
              <a:t>topp</a:t>
            </a:r>
            <a:r>
              <a:rPr lang="en-US" dirty="0" smtClean="0"/>
              <a:t> </a:t>
            </a:r>
            <a:r>
              <a:rPr lang="en-US" dirty="0" err="1" smtClean="0"/>
              <a:t>forelesere</a:t>
            </a:r>
            <a:r>
              <a:rPr lang="en-US" dirty="0" smtClean="0"/>
              <a:t>, </a:t>
            </a:r>
            <a:r>
              <a:rPr lang="en-US" dirty="0" err="1" smtClean="0"/>
              <a:t>topp</a:t>
            </a:r>
            <a:r>
              <a:rPr lang="en-US" dirty="0" smtClean="0"/>
              <a:t> </a:t>
            </a:r>
            <a:r>
              <a:rPr lang="en-US" dirty="0" err="1" smtClean="0"/>
              <a:t>formidlere</a:t>
            </a:r>
            <a:r>
              <a:rPr lang="en-US" dirty="0" smtClean="0"/>
              <a:t>, </a:t>
            </a:r>
            <a:r>
              <a:rPr lang="en-US" dirty="0" err="1" smtClean="0"/>
              <a:t>topp</a:t>
            </a:r>
            <a:r>
              <a:rPr lang="en-US" dirty="0" smtClean="0"/>
              <a:t> </a:t>
            </a:r>
            <a:r>
              <a:rPr lang="en-US" dirty="0" err="1" smtClean="0"/>
              <a:t>innovatører</a:t>
            </a:r>
            <a:r>
              <a:rPr lang="en-US" dirty="0" smtClean="0"/>
              <a:t> </a:t>
            </a:r>
            <a:r>
              <a:rPr lang="en-US" dirty="0" err="1" smtClean="0"/>
              <a:t>samt</a:t>
            </a:r>
            <a:r>
              <a:rPr lang="en-US" dirty="0" smtClean="0"/>
              <a:t> </a:t>
            </a:r>
            <a:r>
              <a:rPr lang="en-US" dirty="0" err="1" smtClean="0"/>
              <a:t>administrere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rapportere</a:t>
            </a:r>
            <a:r>
              <a:rPr lang="en-US" dirty="0" smtClean="0"/>
              <a:t> 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topp</a:t>
            </a:r>
            <a:r>
              <a:rPr lang="en-US" dirty="0" smtClean="0"/>
              <a:t> </a:t>
            </a:r>
            <a:r>
              <a:rPr lang="en-US" dirty="0" err="1" smtClean="0"/>
              <a:t>foreldre</a:t>
            </a:r>
            <a:r>
              <a:rPr lang="en-US" dirty="0" smtClean="0"/>
              <a:t> (</a:t>
            </a:r>
            <a:r>
              <a:rPr lang="en-US" dirty="0" err="1" smtClean="0"/>
              <a:t>økte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den </a:t>
            </a:r>
            <a:r>
              <a:rPr lang="en-US" dirty="0" err="1" smtClean="0"/>
              <a:t>rollen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fleste</a:t>
            </a:r>
            <a:r>
              <a:rPr lang="en-US" dirty="0" smtClean="0"/>
              <a:t> </a:t>
            </a:r>
            <a:r>
              <a:rPr lang="en-US" dirty="0" err="1" smtClean="0"/>
              <a:t>bør</a:t>
            </a:r>
            <a:r>
              <a:rPr lang="en-US" dirty="0" smtClean="0"/>
              <a:t> </a:t>
            </a:r>
            <a:r>
              <a:rPr lang="en-US" dirty="0" err="1" smtClean="0"/>
              <a:t>dekke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felt, </a:t>
            </a:r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dekke</a:t>
            </a:r>
            <a:r>
              <a:rPr lang="en-US" dirty="0" smtClean="0"/>
              <a:t> mange, men </a:t>
            </a:r>
            <a:r>
              <a:rPr lang="en-US" dirty="0" err="1" smtClean="0"/>
              <a:t>enkelte</a:t>
            </a:r>
            <a:r>
              <a:rPr lang="en-US" dirty="0" smtClean="0"/>
              <a:t> </a:t>
            </a:r>
            <a:r>
              <a:rPr lang="en-US" dirty="0" err="1" smtClean="0"/>
              <a:t>bør</a:t>
            </a:r>
            <a:r>
              <a:rPr lang="en-US" dirty="0" smtClean="0"/>
              <a:t> </a:t>
            </a:r>
            <a:r>
              <a:rPr lang="en-US" dirty="0" err="1" smtClean="0"/>
              <a:t>kanskje</a:t>
            </a:r>
            <a:r>
              <a:rPr lang="en-US" dirty="0" smtClean="0"/>
              <a:t> </a:t>
            </a:r>
            <a:r>
              <a:rPr lang="en-US" dirty="0" err="1" smtClean="0"/>
              <a:t>også</a:t>
            </a:r>
            <a:r>
              <a:rPr lang="en-US" dirty="0" smtClean="0"/>
              <a:t> bare </a:t>
            </a:r>
            <a:r>
              <a:rPr lang="en-US" dirty="0" err="1" smtClean="0"/>
              <a:t>dekke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endParaRPr lang="en-US" dirty="0" smtClean="0"/>
          </a:p>
          <a:p>
            <a:r>
              <a:rPr lang="en-US" dirty="0" err="1" smtClean="0"/>
              <a:t>Større</a:t>
            </a:r>
            <a:r>
              <a:rPr lang="en-US" dirty="0" smtClean="0"/>
              <a:t> grad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oppgavedifferensiering</a:t>
            </a:r>
            <a:r>
              <a:rPr lang="en-US" dirty="0" smtClean="0"/>
              <a:t> </a:t>
            </a:r>
            <a:r>
              <a:rPr lang="en-US" dirty="0" err="1" smtClean="0"/>
              <a:t>innenfor</a:t>
            </a:r>
            <a:r>
              <a:rPr lang="en-US" dirty="0" smtClean="0"/>
              <a:t> </a:t>
            </a:r>
            <a:r>
              <a:rPr lang="en-US" dirty="0" err="1" smtClean="0"/>
              <a:t>institusjonen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forskergruppen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En fare for A </a:t>
            </a:r>
            <a:r>
              <a:rPr lang="en-US" dirty="0" err="1" smtClean="0"/>
              <a:t>og</a:t>
            </a:r>
            <a:r>
              <a:rPr lang="en-US" dirty="0" smtClean="0"/>
              <a:t> B-lag </a:t>
            </a:r>
            <a:r>
              <a:rPr lang="en-US" dirty="0" err="1" smtClean="0"/>
              <a:t>relatert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prestisje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Viktig</a:t>
            </a:r>
            <a:r>
              <a:rPr lang="en-US" dirty="0" smtClean="0">
                <a:solidFill>
                  <a:srgbClr val="FF0000"/>
                </a:solidFill>
              </a:rPr>
              <a:t> med </a:t>
            </a:r>
            <a:r>
              <a:rPr lang="en-US" dirty="0" err="1" smtClean="0">
                <a:solidFill>
                  <a:srgbClr val="FF0000"/>
                </a:solidFill>
              </a:rPr>
              <a:t>selvransakelse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innen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akademia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hva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hvem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vi </a:t>
            </a:r>
            <a:r>
              <a:rPr lang="en-US" dirty="0" err="1" smtClean="0">
                <a:solidFill>
                  <a:srgbClr val="FF0000"/>
                </a:solidFill>
              </a:rPr>
              <a:t>til</a:t>
            </a:r>
            <a:r>
              <a:rPr lang="en-US" dirty="0" smtClean="0">
                <a:solidFill>
                  <a:srgbClr val="FF0000"/>
                </a:solidFill>
              </a:rPr>
              <a:t> for?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hvem</a:t>
            </a:r>
            <a:r>
              <a:rPr lang="en-US" dirty="0" smtClean="0"/>
              <a:t> </a:t>
            </a:r>
            <a:r>
              <a:rPr lang="en-US" i="1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hvem</a:t>
            </a:r>
            <a:r>
              <a:rPr lang="en-US" dirty="0" smtClean="0"/>
              <a:t> </a:t>
            </a:r>
            <a:r>
              <a:rPr lang="en-US" i="1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formidle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296" y="1447799"/>
            <a:ext cx="5566004" cy="523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,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fordi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formidle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fordi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 </a:t>
            </a:r>
            <a:r>
              <a:rPr lang="en-US" dirty="0" err="1" smtClean="0"/>
              <a:t>forskning</a:t>
            </a:r>
            <a:r>
              <a:rPr lang="en-US" dirty="0" smtClean="0"/>
              <a:t> </a:t>
            </a:r>
            <a:r>
              <a:rPr lang="en-US" dirty="0" err="1" smtClean="0"/>
              <a:t>ganske</a:t>
            </a:r>
            <a:r>
              <a:rPr lang="en-US" dirty="0" smtClean="0"/>
              <a:t> </a:t>
            </a:r>
            <a:r>
              <a:rPr lang="en-US" dirty="0" err="1" smtClean="0"/>
              <a:t>enkelt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for </a:t>
            </a:r>
            <a:r>
              <a:rPr lang="en-US" dirty="0" err="1" smtClean="0"/>
              <a:t>spesialisert</a:t>
            </a:r>
            <a:endParaRPr lang="en-US" dirty="0" smtClean="0"/>
          </a:p>
          <a:p>
            <a:r>
              <a:rPr lang="nb-NO" dirty="0" smtClean="0"/>
              <a:t>Egne underholdnings- og formidlingsforskere? </a:t>
            </a:r>
            <a:r>
              <a:rPr lang="nb-NO" dirty="0" err="1" smtClean="0"/>
              <a:t>Jfr</a:t>
            </a:r>
            <a:r>
              <a:rPr lang="nb-NO" dirty="0" smtClean="0"/>
              <a:t> Richard </a:t>
            </a:r>
            <a:r>
              <a:rPr lang="nb-NO" dirty="0" err="1" smtClean="0"/>
              <a:t>Dawkins</a:t>
            </a:r>
            <a:endParaRPr lang="en-US" dirty="0" smtClean="0"/>
          </a:p>
          <a:p>
            <a:r>
              <a:rPr lang="en-US" dirty="0" err="1" smtClean="0"/>
              <a:t>Kanskje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journalister</a:t>
            </a:r>
            <a:r>
              <a:rPr lang="en-US" dirty="0" smtClean="0"/>
              <a:t> – </a:t>
            </a:r>
            <a:r>
              <a:rPr lang="en-US" dirty="0" err="1" smtClean="0"/>
              <a:t>tross</a:t>
            </a:r>
            <a:r>
              <a:rPr lang="en-US" dirty="0" smtClean="0"/>
              <a:t> alt – </a:t>
            </a:r>
            <a:r>
              <a:rPr lang="en-US" dirty="0" err="1" smtClean="0"/>
              <a:t>bedre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formidle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forskere</a:t>
            </a:r>
            <a:r>
              <a:rPr lang="en-US" dirty="0" smtClean="0"/>
              <a:t> (</a:t>
            </a:r>
            <a:r>
              <a:rPr lang="nb-NO" dirty="0" smtClean="0"/>
              <a:t>eks Bill Brysons ”En kort historie om nesten alt”).</a:t>
            </a:r>
          </a:p>
          <a:p>
            <a:r>
              <a:rPr lang="nb-NO" dirty="0" smtClean="0"/>
              <a:t>Eller andre proffer: Hans </a:t>
            </a:r>
            <a:r>
              <a:rPr lang="nb-NO" dirty="0" err="1" smtClean="0"/>
              <a:t>Rosling</a:t>
            </a:r>
            <a:endParaRPr lang="nb-N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035" y="3245973"/>
            <a:ext cx="1977990" cy="1711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35" y="1283098"/>
            <a:ext cx="1864732" cy="196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05" y="4755975"/>
            <a:ext cx="1681620" cy="210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Nye </a:t>
            </a:r>
            <a:r>
              <a:rPr lang="en-US" dirty="0" err="1" smtClean="0"/>
              <a:t>formidlere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formidlingsformer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161655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I Dawkins´ </a:t>
            </a:r>
            <a:r>
              <a:rPr lang="en-US" sz="3300" dirty="0" err="1" smtClean="0"/>
              <a:t>fotspor</a:t>
            </a:r>
            <a:r>
              <a:rPr lang="en-US" sz="3300" dirty="0" smtClean="0"/>
              <a:t>: </a:t>
            </a:r>
            <a:r>
              <a:rPr lang="en-US" sz="3300" dirty="0" err="1" smtClean="0"/>
              <a:t>eks</a:t>
            </a:r>
            <a:r>
              <a:rPr lang="en-US" sz="3300" dirty="0" smtClean="0"/>
              <a:t>. Carl Zimmer </a:t>
            </a:r>
            <a:r>
              <a:rPr lang="en-US" sz="3300" dirty="0" err="1" smtClean="0"/>
              <a:t>på</a:t>
            </a:r>
            <a:r>
              <a:rPr lang="en-US" sz="3300" dirty="0" smtClean="0"/>
              <a:t> </a:t>
            </a:r>
            <a:r>
              <a:rPr lang="en-US" sz="3300" dirty="0" err="1" smtClean="0"/>
              <a:t>litteraturhuset</a:t>
            </a:r>
            <a:r>
              <a:rPr lang="en-US" sz="3300" dirty="0" smtClean="0"/>
              <a:t> </a:t>
            </a:r>
            <a:r>
              <a:rPr lang="en-US" sz="3300" dirty="0" err="1" smtClean="0"/>
              <a:t>forrige</a:t>
            </a:r>
            <a:r>
              <a:rPr lang="en-US" sz="3300" dirty="0" smtClean="0"/>
              <a:t> </a:t>
            </a:r>
            <a:r>
              <a:rPr lang="en-US" sz="3300" dirty="0" err="1" smtClean="0"/>
              <a:t>uke</a:t>
            </a:r>
            <a:r>
              <a:rPr lang="en-US" sz="3300" dirty="0" smtClean="0"/>
              <a:t>. En type </a:t>
            </a:r>
            <a:r>
              <a:rPr lang="en-US" sz="3300" dirty="0" err="1" smtClean="0"/>
              <a:t>ny</a:t>
            </a:r>
            <a:r>
              <a:rPr lang="en-US" sz="3300" dirty="0" smtClean="0"/>
              <a:t> </a:t>
            </a:r>
            <a:r>
              <a:rPr lang="en-US" sz="3300" dirty="0" err="1" smtClean="0"/>
              <a:t>formidler</a:t>
            </a:r>
            <a:r>
              <a:rPr lang="en-US" sz="3300" dirty="0" smtClean="0"/>
              <a:t> </a:t>
            </a:r>
            <a:r>
              <a:rPr lang="en-US" sz="3300" dirty="0" err="1" smtClean="0"/>
              <a:t>på</a:t>
            </a:r>
            <a:r>
              <a:rPr lang="en-US" sz="3300" dirty="0" smtClean="0"/>
              <a:t> </a:t>
            </a:r>
            <a:r>
              <a:rPr lang="en-US" sz="3300" dirty="0" err="1" smtClean="0"/>
              <a:t>nye</a:t>
            </a:r>
            <a:r>
              <a:rPr lang="en-US" sz="3300" dirty="0" smtClean="0"/>
              <a:t> </a:t>
            </a:r>
            <a:r>
              <a:rPr lang="en-US" sz="3300" dirty="0" err="1" smtClean="0"/>
              <a:t>arenaer</a:t>
            </a:r>
            <a:endParaRPr lang="en-US" sz="3300" dirty="0" smtClean="0"/>
          </a:p>
          <a:p>
            <a:r>
              <a:rPr lang="en-US" sz="3300" dirty="0" err="1" smtClean="0"/>
              <a:t>Norge</a:t>
            </a:r>
            <a:r>
              <a:rPr lang="en-US" sz="3300" dirty="0" smtClean="0"/>
              <a:t>:  Andreas Wahl (</a:t>
            </a:r>
            <a:r>
              <a:rPr lang="en-US" sz="3300" dirty="0" smtClean="0">
                <a:hlinkClick r:id="rId2"/>
              </a:rPr>
              <a:t>http</a:t>
            </a:r>
            <a:r>
              <a:rPr lang="en-US" sz="3300" dirty="0">
                <a:hlinkClick r:id="rId2"/>
              </a:rPr>
              <a:t>:</a:t>
            </a:r>
            <a:r>
              <a:rPr lang="en-US" sz="3300" dirty="0" smtClean="0">
                <a:hlinkClick r:id="rId2"/>
              </a:rPr>
              <a:t>//</a:t>
            </a:r>
            <a:r>
              <a:rPr lang="en-US" sz="3300" dirty="0">
                <a:hlinkClick r:id="rId2"/>
              </a:rPr>
              <a:t>www.vitenwahl.no/</a:t>
            </a:r>
            <a:r>
              <a:rPr lang="en-US" sz="3300" dirty="0"/>
              <a:t>), </a:t>
            </a:r>
            <a:r>
              <a:rPr lang="en-US" sz="3300" dirty="0" err="1"/>
              <a:t>K.J.R.Ødegård</a:t>
            </a:r>
            <a:r>
              <a:rPr lang="en-US" sz="3300" dirty="0"/>
              <a:t> (http://</a:t>
            </a:r>
            <a:r>
              <a:rPr lang="en-US" sz="3300" dirty="0" err="1"/>
              <a:t>blogg.nrk.no</a:t>
            </a:r>
            <a:r>
              <a:rPr lang="en-US" sz="3300" dirty="0"/>
              <a:t>/</a:t>
            </a:r>
            <a:r>
              <a:rPr lang="en-US" sz="3300" dirty="0" err="1"/>
              <a:t>astro</a:t>
            </a:r>
            <a:r>
              <a:rPr lang="en-US" sz="3300" dirty="0"/>
              <a:t>/), </a:t>
            </a:r>
            <a:r>
              <a:rPr lang="en-US" sz="3300" dirty="0" err="1"/>
              <a:t>Jørn</a:t>
            </a:r>
            <a:r>
              <a:rPr lang="en-US" sz="3300" dirty="0"/>
              <a:t> </a:t>
            </a:r>
            <a:r>
              <a:rPr lang="en-US" sz="3300" dirty="0" err="1"/>
              <a:t>Hurum</a:t>
            </a:r>
            <a:r>
              <a:rPr lang="en-US" sz="3300" dirty="0"/>
              <a:t>, “Big-Bang”-</a:t>
            </a:r>
            <a:r>
              <a:rPr lang="en-US" sz="3300" dirty="0" err="1"/>
              <a:t>panelet</a:t>
            </a:r>
            <a:r>
              <a:rPr lang="en-US" sz="3300" dirty="0"/>
              <a:t>..</a:t>
            </a:r>
          </a:p>
          <a:p>
            <a:r>
              <a:rPr lang="en-US" sz="3300" dirty="0" err="1" smtClean="0"/>
              <a:t>Formidling</a:t>
            </a:r>
            <a:r>
              <a:rPr lang="en-US" sz="3300" dirty="0" smtClean="0"/>
              <a:t> </a:t>
            </a:r>
            <a:r>
              <a:rPr lang="en-US" sz="3300" dirty="0" err="1" smtClean="0"/>
              <a:t>på</a:t>
            </a:r>
            <a:r>
              <a:rPr lang="en-US" sz="3300" dirty="0" smtClean="0"/>
              <a:t> medias </a:t>
            </a:r>
            <a:r>
              <a:rPr lang="en-US" sz="3300" dirty="0" err="1" smtClean="0"/>
              <a:t>premisser</a:t>
            </a:r>
            <a:r>
              <a:rPr lang="en-US" sz="3300" dirty="0" smtClean="0"/>
              <a:t>? </a:t>
            </a:r>
            <a:r>
              <a:rPr lang="en-US" sz="3300" dirty="0" err="1" smtClean="0"/>
              <a:t>Formidling</a:t>
            </a:r>
            <a:r>
              <a:rPr lang="en-US" sz="3300" dirty="0" smtClean="0"/>
              <a:t> </a:t>
            </a:r>
            <a:r>
              <a:rPr lang="en-US" sz="3300" dirty="0" err="1" smtClean="0"/>
              <a:t>som</a:t>
            </a:r>
            <a:r>
              <a:rPr lang="en-US" sz="3300" dirty="0" smtClean="0"/>
              <a:t> </a:t>
            </a:r>
            <a:r>
              <a:rPr lang="en-US" sz="3300" dirty="0" err="1" smtClean="0"/>
              <a:t>underholdning</a:t>
            </a:r>
            <a:r>
              <a:rPr lang="en-US" sz="3300" dirty="0" smtClean="0"/>
              <a:t>? </a:t>
            </a:r>
            <a:r>
              <a:rPr lang="en-US" sz="3300" dirty="0" err="1" smtClean="0"/>
              <a:t>Formidling</a:t>
            </a:r>
            <a:r>
              <a:rPr lang="en-US" sz="3300" dirty="0" smtClean="0"/>
              <a:t> </a:t>
            </a:r>
            <a:r>
              <a:rPr lang="en-US" sz="3300" dirty="0" err="1" smtClean="0"/>
              <a:t>på</a:t>
            </a:r>
            <a:r>
              <a:rPr lang="en-US" sz="3300" dirty="0" smtClean="0"/>
              <a:t> </a:t>
            </a:r>
            <a:r>
              <a:rPr lang="en-US" sz="3300" dirty="0" err="1" smtClean="0"/>
              <a:t>bekostning</a:t>
            </a:r>
            <a:r>
              <a:rPr lang="en-US" sz="3300" dirty="0" smtClean="0"/>
              <a:t> </a:t>
            </a:r>
            <a:r>
              <a:rPr lang="en-US" sz="3300" dirty="0" err="1" smtClean="0"/>
              <a:t>av</a:t>
            </a:r>
            <a:r>
              <a:rPr lang="en-US" sz="3300" dirty="0" smtClean="0"/>
              <a:t> </a:t>
            </a:r>
            <a:r>
              <a:rPr lang="en-US" sz="3300" dirty="0" err="1" smtClean="0"/>
              <a:t>opplysning</a:t>
            </a:r>
            <a:endParaRPr lang="en-US" sz="3300" dirty="0" smtClean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63" y="274638"/>
            <a:ext cx="1278040" cy="191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132" y="1728833"/>
            <a:ext cx="1386556" cy="194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50" y="3419505"/>
            <a:ext cx="2390938" cy="1570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750" y="5160492"/>
            <a:ext cx="2601250" cy="14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Nye tanker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nerdenes</a:t>
            </a:r>
            <a:r>
              <a:rPr lang="en-US" dirty="0" smtClean="0"/>
              <a:t> </a:t>
            </a:r>
            <a:r>
              <a:rPr lang="en-US" dirty="0" err="1" smtClean="0"/>
              <a:t>høyborg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49" b="17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30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38" y="274638"/>
            <a:ext cx="786495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Hvordan“selge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inn” </a:t>
            </a:r>
            <a:r>
              <a:rPr lang="en-US" dirty="0" err="1" smtClean="0"/>
              <a:t>uten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overselge</a:t>
            </a:r>
            <a:r>
              <a:rPr lang="en-US" dirty="0" smtClean="0"/>
              <a:t> –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selge</a:t>
            </a:r>
            <a:r>
              <a:rPr lang="en-US" dirty="0" smtClean="0"/>
              <a:t> sin </a:t>
            </a:r>
            <a:r>
              <a:rPr lang="en-US" dirty="0" err="1" smtClean="0"/>
              <a:t>sjel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Viktig at ikke vitenskap bare representeres av ”morsomme nerder”, knallforelesninger og sensasjonelle primater</a:t>
            </a:r>
          </a:p>
          <a:p>
            <a:r>
              <a:rPr lang="nb-NO" dirty="0" smtClean="0"/>
              <a:t>Vitenskapsformidling fungerer best når det ikke bare framstår som underholdende, men også </a:t>
            </a:r>
            <a:r>
              <a:rPr lang="nb-NO" i="1" dirty="0" smtClean="0"/>
              <a:t>relevant</a:t>
            </a:r>
            <a:r>
              <a:rPr lang="nb-NO" dirty="0" smtClean="0"/>
              <a:t>. </a:t>
            </a:r>
          </a:p>
          <a:p>
            <a:r>
              <a:rPr lang="nb-NO" dirty="0" smtClean="0"/>
              <a:t>Formidlere skal beholde (en viss) autoritet</a:t>
            </a:r>
          </a:p>
          <a:p>
            <a:r>
              <a:rPr lang="nb-NO" dirty="0" err="1" smtClean="0"/>
              <a:t>Dawkins</a:t>
            </a:r>
            <a:r>
              <a:rPr lang="nb-NO" dirty="0" smtClean="0"/>
              <a:t>: ”Never </a:t>
            </a:r>
            <a:r>
              <a:rPr lang="nb-NO" dirty="0" err="1" smtClean="0"/>
              <a:t>underestimate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audience</a:t>
            </a:r>
            <a:r>
              <a:rPr lang="nb-NO" dirty="0" smtClean="0"/>
              <a:t>” – og ”</a:t>
            </a:r>
            <a:r>
              <a:rPr lang="nb-NO" dirty="0" err="1" smtClean="0"/>
              <a:t>science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poetry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reality</a:t>
            </a:r>
            <a:r>
              <a:rPr lang="nb-NO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Utgangspunktet</a:t>
            </a:r>
            <a:r>
              <a:rPr lang="en-US" sz="3600" dirty="0" smtClean="0"/>
              <a:t>: </a:t>
            </a:r>
            <a:r>
              <a:rPr lang="en-US" sz="3600" dirty="0" err="1" smtClean="0"/>
              <a:t>fra</a:t>
            </a:r>
            <a:r>
              <a:rPr lang="en-US" sz="3600" dirty="0" smtClean="0"/>
              <a:t> </a:t>
            </a:r>
            <a:r>
              <a:rPr lang="en-US" sz="3600" dirty="0" err="1" smtClean="0"/>
              <a:t>penger</a:t>
            </a:r>
            <a:r>
              <a:rPr lang="en-US" sz="3600" dirty="0" smtClean="0"/>
              <a:t> </a:t>
            </a:r>
            <a:r>
              <a:rPr lang="en-US" sz="3600" dirty="0" err="1" smtClean="0"/>
              <a:t>til</a:t>
            </a:r>
            <a:r>
              <a:rPr lang="en-US" sz="3600" dirty="0" smtClean="0"/>
              <a:t> </a:t>
            </a:r>
            <a:r>
              <a:rPr lang="en-US" sz="3600" dirty="0" err="1" smtClean="0"/>
              <a:t>tid</a:t>
            </a:r>
            <a:r>
              <a:rPr lang="en-US" sz="3600" dirty="0" smtClean="0"/>
              <a:t> </a:t>
            </a:r>
            <a:r>
              <a:rPr lang="en-US" sz="3600" dirty="0" err="1" smtClean="0"/>
              <a:t>til</a:t>
            </a:r>
            <a:r>
              <a:rPr lang="en-US" sz="3600" dirty="0" smtClean="0"/>
              <a:t> </a:t>
            </a:r>
            <a:r>
              <a:rPr lang="en-US" sz="3600" dirty="0" err="1" smtClean="0"/>
              <a:t>synlighet</a:t>
            </a:r>
            <a:r>
              <a:rPr lang="en-US" sz="3600" dirty="0" smtClean="0"/>
              <a:t> </a:t>
            </a:r>
            <a:r>
              <a:rPr lang="en-US" sz="3600" dirty="0" err="1" smtClean="0"/>
              <a:t>som</a:t>
            </a:r>
            <a:r>
              <a:rPr lang="en-US" sz="3600" dirty="0" smtClean="0"/>
              <a:t> </a:t>
            </a:r>
            <a:r>
              <a:rPr lang="en-US" sz="3600" dirty="0" err="1" smtClean="0"/>
              <a:t>begrensende</a:t>
            </a:r>
            <a:r>
              <a:rPr lang="en-US" sz="3600" dirty="0" smtClean="0"/>
              <a:t> </a:t>
            </a:r>
            <a:r>
              <a:rPr lang="en-US" sz="3600" dirty="0" err="1" smtClean="0"/>
              <a:t>faktor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46974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Alle (nesten) er for forskningsformidling, kunnskap er et gode, kunnskapsløshet er et demokratisk problem.</a:t>
            </a:r>
          </a:p>
          <a:p>
            <a:r>
              <a:rPr lang="nb-NO" dirty="0" smtClean="0"/>
              <a:t>MEN, samfunnet lider av </a:t>
            </a:r>
            <a:r>
              <a:rPr lang="nb-NO" i="1" dirty="0" err="1" smtClean="0"/>
              <a:t>information</a:t>
            </a:r>
            <a:r>
              <a:rPr lang="nb-NO" i="1" dirty="0" smtClean="0"/>
              <a:t> </a:t>
            </a:r>
            <a:r>
              <a:rPr lang="nb-NO" i="1" dirty="0" err="1" smtClean="0"/>
              <a:t>overload</a:t>
            </a:r>
            <a:r>
              <a:rPr lang="nb-NO" i="1" dirty="0" smtClean="0"/>
              <a:t>,</a:t>
            </a:r>
            <a:r>
              <a:rPr lang="nb-NO" dirty="0" smtClean="0"/>
              <a:t> og både kunnskap og ”kunnskap” finnes et tastetrykk unna. </a:t>
            </a:r>
          </a:p>
          <a:p>
            <a:r>
              <a:rPr lang="nb-NO" dirty="0" smtClean="0"/>
              <a:t>Svak forskningsforståelse: både et politisk problem, et demokratisk problem og et rekrutteringsproblem</a:t>
            </a:r>
          </a:p>
          <a:p>
            <a:r>
              <a:rPr lang="nb-NO" dirty="0" smtClean="0"/>
              <a:t>Ulik tilnærming til formidling til media, og annen formidling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Samfunnskontakt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samfunnskontrakt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21976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Samfunnskontakt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del </a:t>
            </a:r>
            <a:r>
              <a:rPr lang="en-US" dirty="0" err="1" smtClean="0"/>
              <a:t>av</a:t>
            </a:r>
            <a:r>
              <a:rPr lang="en-US" dirty="0" smtClean="0"/>
              <a:t> en </a:t>
            </a:r>
            <a:r>
              <a:rPr lang="en-US" dirty="0" err="1" smtClean="0"/>
              <a:t>samfunnskontrakt</a:t>
            </a:r>
            <a:r>
              <a:rPr lang="en-US" dirty="0" smtClean="0"/>
              <a:t>, </a:t>
            </a:r>
            <a:r>
              <a:rPr lang="en-US" dirty="0" err="1" smtClean="0"/>
              <a:t>både</a:t>
            </a:r>
            <a:r>
              <a:rPr lang="en-US" dirty="0" smtClean="0"/>
              <a:t> en </a:t>
            </a:r>
            <a:r>
              <a:rPr lang="en-US" dirty="0" err="1" smtClean="0"/>
              <a:t>tilbakebetaling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samfunnet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en </a:t>
            </a:r>
            <a:r>
              <a:rPr lang="en-US" dirty="0" err="1" smtClean="0"/>
              <a:t>investering</a:t>
            </a:r>
            <a:endParaRPr lang="en-US" dirty="0" smtClean="0"/>
          </a:p>
          <a:p>
            <a:r>
              <a:rPr lang="en-US" dirty="0" err="1" smtClean="0"/>
              <a:t>Forskjell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oppdragsinstitutter</a:t>
            </a:r>
            <a:r>
              <a:rPr lang="en-US" dirty="0" smtClean="0"/>
              <a:t>, </a:t>
            </a:r>
            <a:r>
              <a:rPr lang="en-US" dirty="0" err="1" smtClean="0"/>
              <a:t>høyskoler</a:t>
            </a:r>
            <a:r>
              <a:rPr lang="en-US" dirty="0" smtClean="0"/>
              <a:t> 6 </a:t>
            </a:r>
            <a:r>
              <a:rPr lang="en-US" dirty="0" err="1" smtClean="0"/>
              <a:t>universiteter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etater</a:t>
            </a:r>
            <a:endParaRPr lang="en-US" dirty="0" smtClean="0"/>
          </a:p>
          <a:p>
            <a:r>
              <a:rPr lang="en-US" dirty="0" err="1" smtClean="0"/>
              <a:t>Forskjeller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fag (</a:t>
            </a:r>
            <a:r>
              <a:rPr lang="en-US" dirty="0" err="1" smtClean="0"/>
              <a:t>tekniske</a:t>
            </a:r>
            <a:r>
              <a:rPr lang="en-US" dirty="0" smtClean="0"/>
              <a:t> fag, </a:t>
            </a:r>
            <a:r>
              <a:rPr lang="en-US" dirty="0" err="1" smtClean="0"/>
              <a:t>naturvitenskap</a:t>
            </a:r>
            <a:r>
              <a:rPr lang="en-US" dirty="0" smtClean="0"/>
              <a:t>, </a:t>
            </a:r>
            <a:r>
              <a:rPr lang="en-US" dirty="0" err="1" smtClean="0"/>
              <a:t>HumSam</a:t>
            </a:r>
            <a:r>
              <a:rPr lang="en-US" dirty="0" smtClean="0"/>
              <a:t>)</a:t>
            </a:r>
          </a:p>
          <a:p>
            <a:r>
              <a:rPr lang="en-US" dirty="0" err="1"/>
              <a:t>Formidling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blitt</a:t>
            </a:r>
            <a:r>
              <a:rPr lang="en-US" dirty="0"/>
              <a:t> </a:t>
            </a:r>
            <a:r>
              <a:rPr lang="en-US" dirty="0" err="1"/>
              <a:t>noe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intervjuer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kronikker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Formidling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bare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kunnskap</a:t>
            </a:r>
            <a:r>
              <a:rPr lang="en-US" dirty="0" smtClean="0"/>
              <a:t>, men </a:t>
            </a:r>
            <a:r>
              <a:rPr lang="en-US" dirty="0" err="1" smtClean="0"/>
              <a:t>også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egenreklame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74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Gjensidig mistro </a:t>
            </a:r>
            <a:br>
              <a:rPr lang="nb-NO" dirty="0" smtClean="0"/>
            </a:br>
            <a:r>
              <a:rPr lang="nb-NO" sz="2667" dirty="0" smtClean="0"/>
              <a:t>- den velkjente historien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799"/>
            <a:ext cx="8019288" cy="5291667"/>
          </a:xfrm>
        </p:spPr>
        <p:txBody>
          <a:bodyPr>
            <a:normAutofit fontScale="85000" lnSpcReduction="20000"/>
          </a:bodyPr>
          <a:lstStyle/>
          <a:p>
            <a:r>
              <a:rPr lang="nb-NO" i="1" dirty="0" smtClean="0"/>
              <a:t>Media</a:t>
            </a:r>
            <a:r>
              <a:rPr lang="nb-NO" dirty="0" smtClean="0"/>
              <a:t> vil ha </a:t>
            </a:r>
            <a:r>
              <a:rPr lang="nb-NO" i="1" dirty="0" smtClean="0"/>
              <a:t>en sak</a:t>
            </a:r>
            <a:r>
              <a:rPr lang="nb-NO" dirty="0" smtClean="0"/>
              <a:t>, svart eller hvitt, ikke prosess, gråtoner og forbehold. Virkeligheten er for kjedelig (gjelder også naturprogrammer…)</a:t>
            </a:r>
          </a:p>
          <a:p>
            <a:r>
              <a:rPr lang="nb-NO" dirty="0" smtClean="0"/>
              <a:t>Media fokuserer på det kuriøse og det banale (komplekse måter å formidle at det er bedre å være frisk og rik enn syk og fattig) </a:t>
            </a:r>
          </a:p>
          <a:p>
            <a:r>
              <a:rPr lang="nb-NO" dirty="0" smtClean="0"/>
              <a:t>Forskere, med unntak av noen få Tordenskjolds soldater, er treige, redde for kollegial kritikk og pakker alt inn i ugjennomtrengelig terminologi og forbehold.</a:t>
            </a:r>
          </a:p>
          <a:p>
            <a:r>
              <a:rPr lang="nb-NO" dirty="0" smtClean="0"/>
              <a:t>Forskeren blir et lett bytte for medieaktørenes agenda (eks. ”Hjernevask”) – eller media er ukritisk mikrofonstativ for selvbevisste forskere med agenda (eks. ”Hjernevask”)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hvem</a:t>
            </a:r>
            <a:r>
              <a:rPr lang="en-US" dirty="0" smtClean="0"/>
              <a:t> “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skylda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 </a:t>
            </a:r>
            <a:r>
              <a:rPr lang="en-US" dirty="0" err="1" smtClean="0"/>
              <a:t>svikter</a:t>
            </a:r>
            <a:r>
              <a:rPr lang="en-US" dirty="0" smtClean="0"/>
              <a:t> (med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hederlige</a:t>
            </a:r>
            <a:r>
              <a:rPr lang="en-US" dirty="0" smtClean="0"/>
              <a:t> </a:t>
            </a:r>
            <a:r>
              <a:rPr lang="en-US" dirty="0" err="1" smtClean="0"/>
              <a:t>unntak</a:t>
            </a:r>
            <a:r>
              <a:rPr lang="en-US" dirty="0" smtClean="0"/>
              <a:t>), men </a:t>
            </a:r>
            <a:r>
              <a:rPr lang="en-US" dirty="0" err="1" smtClean="0"/>
              <a:t>forskere</a:t>
            </a:r>
            <a:r>
              <a:rPr lang="en-US" dirty="0" smtClean="0"/>
              <a:t>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sin del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ansvaret</a:t>
            </a:r>
            <a:endParaRPr lang="en-US" dirty="0" smtClean="0"/>
          </a:p>
          <a:p>
            <a:r>
              <a:rPr lang="en-US" dirty="0" err="1" smtClean="0"/>
              <a:t>Tids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kvantitetstyranniet</a:t>
            </a:r>
            <a:r>
              <a:rPr lang="en-US" dirty="0" smtClean="0"/>
              <a:t> </a:t>
            </a:r>
            <a:r>
              <a:rPr lang="en-US" dirty="0" err="1" smtClean="0"/>
              <a:t>herjer</a:t>
            </a:r>
            <a:r>
              <a:rPr lang="en-US" dirty="0" smtClean="0"/>
              <a:t> med </a:t>
            </a:r>
            <a:r>
              <a:rPr lang="en-US" dirty="0" err="1" smtClean="0"/>
              <a:t>oss</a:t>
            </a:r>
            <a:r>
              <a:rPr lang="en-US" dirty="0" smtClean="0"/>
              <a:t> (</a:t>
            </a:r>
            <a:r>
              <a:rPr lang="en-US" dirty="0" err="1" smtClean="0"/>
              <a:t>flest</a:t>
            </a:r>
            <a:r>
              <a:rPr lang="en-US" dirty="0" smtClean="0"/>
              <a:t> </a:t>
            </a:r>
            <a:r>
              <a:rPr lang="en-US" dirty="0" err="1" smtClean="0"/>
              <a:t>mulig</a:t>
            </a:r>
            <a:r>
              <a:rPr lang="en-US" dirty="0" smtClean="0"/>
              <a:t> papers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minst</a:t>
            </a:r>
            <a:r>
              <a:rPr lang="en-US" dirty="0" smtClean="0"/>
              <a:t> </a:t>
            </a:r>
            <a:r>
              <a:rPr lang="en-US" dirty="0" err="1" smtClean="0"/>
              <a:t>mulig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Nærmest</a:t>
            </a:r>
            <a:r>
              <a:rPr lang="en-US" dirty="0" smtClean="0"/>
              <a:t> et </a:t>
            </a:r>
            <a:r>
              <a:rPr lang="en-US" dirty="0" err="1" smtClean="0"/>
              <a:t>kulturelt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strukturelt</a:t>
            </a:r>
            <a:r>
              <a:rPr lang="en-US" dirty="0" smtClean="0"/>
              <a:t> problem </a:t>
            </a:r>
            <a:r>
              <a:rPr lang="en-US" dirty="0" err="1" smtClean="0"/>
              <a:t>innen</a:t>
            </a:r>
            <a:r>
              <a:rPr lang="en-US" dirty="0" smtClean="0"/>
              <a:t> </a:t>
            </a:r>
            <a:r>
              <a:rPr lang="en-US" dirty="0" err="1" smtClean="0"/>
              <a:t>akademia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Økt</a:t>
            </a:r>
            <a:r>
              <a:rPr lang="en-US" dirty="0" smtClean="0"/>
              <a:t> </a:t>
            </a:r>
            <a:r>
              <a:rPr lang="en-US" dirty="0" err="1" smtClean="0"/>
              <a:t>kamp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oppmerksomhet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krav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at alt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spektakulært</a:t>
            </a:r>
            <a:r>
              <a:rPr lang="en-US" dirty="0" smtClean="0"/>
              <a:t>, </a:t>
            </a:r>
            <a:r>
              <a:rPr lang="en-US" dirty="0" err="1" smtClean="0"/>
              <a:t>morsomt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nytt</a:t>
            </a:r>
            <a:r>
              <a:rPr lang="en-US" dirty="0" smtClean="0"/>
              <a:t> (</a:t>
            </a:r>
            <a:r>
              <a:rPr lang="en-US" dirty="0" err="1" smtClean="0"/>
              <a:t>skolefjernsyn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doserende</a:t>
            </a:r>
            <a:r>
              <a:rPr lang="en-US" dirty="0" smtClean="0"/>
              <a:t> </a:t>
            </a:r>
            <a:r>
              <a:rPr lang="en-US" dirty="0" err="1" smtClean="0"/>
              <a:t>forskere</a:t>
            </a:r>
            <a:r>
              <a:rPr lang="en-US" dirty="0" smtClean="0"/>
              <a:t> i </a:t>
            </a:r>
            <a:r>
              <a:rPr lang="en-US" dirty="0" err="1" smtClean="0"/>
              <a:t>hvit</a:t>
            </a:r>
            <a:r>
              <a:rPr lang="en-US" dirty="0" smtClean="0"/>
              <a:t> </a:t>
            </a:r>
            <a:r>
              <a:rPr lang="en-US" dirty="0" err="1" smtClean="0"/>
              <a:t>frakk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Mye</a:t>
            </a:r>
            <a:r>
              <a:rPr lang="en-US" dirty="0" smtClean="0"/>
              <a:t> “</a:t>
            </a:r>
            <a:r>
              <a:rPr lang="en-US" dirty="0" err="1" smtClean="0"/>
              <a:t>forskning</a:t>
            </a:r>
            <a:r>
              <a:rPr lang="en-US" smtClean="0"/>
              <a:t>” </a:t>
            </a:r>
            <a:r>
              <a:rPr lang="en-US" dirty="0" smtClean="0"/>
              <a:t>i media, men </a:t>
            </a:r>
            <a:r>
              <a:rPr lang="en-US" dirty="0" err="1" smtClean="0"/>
              <a:t>hva</a:t>
            </a:r>
            <a:r>
              <a:rPr lang="en-US" dirty="0" smtClean="0"/>
              <a:t> slags? (Et </a:t>
            </a:r>
            <a:r>
              <a:rPr lang="en-US" dirty="0" err="1" smtClean="0"/>
              <a:t>lyspunkt</a:t>
            </a:r>
            <a:r>
              <a:rPr lang="en-US" dirty="0" smtClean="0"/>
              <a:t>: </a:t>
            </a:r>
            <a:r>
              <a:rPr lang="en-US" dirty="0" err="1" smtClean="0"/>
              <a:t>forskning.no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Forskningens</a:t>
            </a:r>
            <a:r>
              <a:rPr lang="en-US" dirty="0" smtClean="0"/>
              <a:t> </a:t>
            </a:r>
            <a:r>
              <a:rPr lang="en-US" dirty="0" err="1" smtClean="0"/>
              <a:t>kredibilitet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autoritet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Et </a:t>
            </a:r>
            <a:r>
              <a:rPr lang="en-US" dirty="0" err="1" smtClean="0"/>
              <a:t>shizofrent</a:t>
            </a:r>
            <a:r>
              <a:rPr lang="en-US" dirty="0" smtClean="0"/>
              <a:t> </a:t>
            </a:r>
            <a:r>
              <a:rPr lang="en-US" dirty="0" err="1" smtClean="0"/>
              <a:t>mandat</a:t>
            </a:r>
            <a:r>
              <a:rPr lang="en-US" dirty="0" smtClean="0"/>
              <a:t>: </a:t>
            </a:r>
            <a:r>
              <a:rPr lang="en-US" dirty="0" err="1" smtClean="0"/>
              <a:t>forskningen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presentere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samtidig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åpen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undrende</a:t>
            </a:r>
            <a:endParaRPr lang="en-US" dirty="0" smtClean="0"/>
          </a:p>
          <a:p>
            <a:r>
              <a:rPr lang="en-US" dirty="0" err="1" smtClean="0"/>
              <a:t>Postmodernismen</a:t>
            </a:r>
            <a:r>
              <a:rPr lang="en-US" dirty="0" smtClean="0"/>
              <a:t> </a:t>
            </a:r>
            <a:r>
              <a:rPr lang="en-US" dirty="0" err="1" smtClean="0"/>
              <a:t>svekket</a:t>
            </a:r>
            <a:r>
              <a:rPr lang="en-US" dirty="0" smtClean="0"/>
              <a:t> </a:t>
            </a:r>
            <a:r>
              <a:rPr lang="en-US" dirty="0" err="1" smtClean="0"/>
              <a:t>forskningens</a:t>
            </a:r>
            <a:r>
              <a:rPr lang="en-US" dirty="0" smtClean="0"/>
              <a:t> </a:t>
            </a:r>
            <a:r>
              <a:rPr lang="en-US" dirty="0" err="1" smtClean="0"/>
              <a:t>autoritet</a:t>
            </a:r>
            <a:r>
              <a:rPr lang="en-US" dirty="0" smtClean="0"/>
              <a:t> </a:t>
            </a:r>
            <a:r>
              <a:rPr lang="en-US" dirty="0" err="1" smtClean="0"/>
              <a:t>slik</a:t>
            </a:r>
            <a:r>
              <a:rPr lang="en-US" dirty="0" smtClean="0"/>
              <a:t> at </a:t>
            </a:r>
            <a:r>
              <a:rPr lang="en-US" i="1" dirty="0" err="1" smtClean="0"/>
              <a:t>sannhet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“</a:t>
            </a:r>
            <a:r>
              <a:rPr lang="en-US" dirty="0" err="1" smtClean="0"/>
              <a:t>sannhet</a:t>
            </a:r>
            <a:r>
              <a:rPr lang="en-US" dirty="0" smtClean="0"/>
              <a:t>”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i="1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ble</a:t>
            </a:r>
            <a:r>
              <a:rPr lang="en-US" dirty="0" smtClean="0"/>
              <a:t> “</a:t>
            </a:r>
            <a:r>
              <a:rPr lang="en-US" dirty="0" err="1" smtClean="0"/>
              <a:t>fakta</a:t>
            </a:r>
            <a:r>
              <a:rPr lang="en-US" dirty="0" smtClean="0"/>
              <a:t>” (</a:t>
            </a:r>
            <a:r>
              <a:rPr lang="en-US" dirty="0" err="1" smtClean="0"/>
              <a:t>ikke</a:t>
            </a:r>
            <a:r>
              <a:rPr lang="en-US" dirty="0" smtClean="0"/>
              <a:t> bare </a:t>
            </a:r>
            <a:r>
              <a:rPr lang="en-US" dirty="0" err="1" smtClean="0"/>
              <a:t>negativt</a:t>
            </a:r>
            <a:r>
              <a:rPr lang="en-US" dirty="0" smtClean="0"/>
              <a:t>…)</a:t>
            </a:r>
          </a:p>
          <a:p>
            <a:r>
              <a:rPr lang="en-US" dirty="0" err="1" smtClean="0"/>
              <a:t>Forskning</a:t>
            </a:r>
            <a:r>
              <a:rPr lang="en-US" dirty="0" smtClean="0"/>
              <a:t> </a:t>
            </a:r>
            <a:r>
              <a:rPr lang="en-US" dirty="0" err="1" smtClean="0"/>
              <a:t>nyter</a:t>
            </a:r>
            <a:r>
              <a:rPr lang="en-US" dirty="0" smtClean="0"/>
              <a:t> </a:t>
            </a:r>
            <a:r>
              <a:rPr lang="en-US" dirty="0" err="1" smtClean="0"/>
              <a:t>fortsatt</a:t>
            </a:r>
            <a:r>
              <a:rPr lang="en-US" dirty="0" smtClean="0"/>
              <a:t> 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tillit</a:t>
            </a:r>
            <a:r>
              <a:rPr lang="en-US" dirty="0" smtClean="0"/>
              <a:t>, men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en </a:t>
            </a:r>
            <a:r>
              <a:rPr lang="en-US" dirty="0" err="1" smtClean="0"/>
              <a:t>tendens</a:t>
            </a:r>
            <a:r>
              <a:rPr lang="en-US" dirty="0" smtClean="0"/>
              <a:t> mot en </a:t>
            </a:r>
            <a:r>
              <a:rPr lang="en-US" dirty="0" err="1" smtClean="0"/>
              <a:t>mangslungen</a:t>
            </a:r>
            <a:r>
              <a:rPr lang="en-US" dirty="0" smtClean="0"/>
              <a:t> </a:t>
            </a:r>
            <a:r>
              <a:rPr lang="en-US" dirty="0" err="1" smtClean="0"/>
              <a:t>ekspertfauna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nødvendigvis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forskere</a:t>
            </a:r>
            <a:endParaRPr lang="en-US" dirty="0" smtClean="0"/>
          </a:p>
          <a:p>
            <a:r>
              <a:rPr lang="en-US" dirty="0" err="1" smtClean="0"/>
              <a:t>Tabloidenes</a:t>
            </a:r>
            <a:r>
              <a:rPr lang="en-US" dirty="0"/>
              <a:t> </a:t>
            </a:r>
            <a:r>
              <a:rPr lang="en-US" dirty="0" err="1" smtClean="0"/>
              <a:t>fordummende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err="1" smtClean="0"/>
              <a:t>motstridende</a:t>
            </a:r>
            <a:r>
              <a:rPr lang="en-US" dirty="0" smtClean="0"/>
              <a:t> </a:t>
            </a:r>
            <a:r>
              <a:rPr lang="en-US" dirty="0" err="1" smtClean="0"/>
              <a:t>nyhetsvinklinger</a:t>
            </a:r>
            <a:r>
              <a:rPr lang="en-US" dirty="0" smtClean="0"/>
              <a:t> med </a:t>
            </a:r>
            <a:r>
              <a:rPr lang="en-US" dirty="0" err="1" smtClean="0"/>
              <a:t>referanse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“</a:t>
            </a:r>
            <a:r>
              <a:rPr lang="en-US" dirty="0" err="1" smtClean="0"/>
              <a:t>nyere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r>
              <a:rPr lang="en-US" dirty="0" smtClean="0"/>
              <a:t> at …”  </a:t>
            </a:r>
          </a:p>
          <a:p>
            <a:r>
              <a:rPr lang="en-US" dirty="0" smtClean="0"/>
              <a:t>“Cherry-picking”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forskningsresultater</a:t>
            </a:r>
            <a:r>
              <a:rPr lang="en-US" dirty="0" smtClean="0"/>
              <a:t>, </a:t>
            </a:r>
            <a:r>
              <a:rPr lang="en-US" dirty="0" err="1" smtClean="0"/>
              <a:t>også</a:t>
            </a:r>
            <a:r>
              <a:rPr lang="en-US" dirty="0" smtClean="0"/>
              <a:t> en </a:t>
            </a:r>
            <a:r>
              <a:rPr lang="en-US" dirty="0" err="1" smtClean="0"/>
              <a:t>politisk</a:t>
            </a:r>
            <a:r>
              <a:rPr lang="en-US" dirty="0" smtClean="0"/>
              <a:t> </a:t>
            </a:r>
            <a:r>
              <a:rPr lang="en-US" dirty="0" err="1" smtClean="0"/>
              <a:t>øvelse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Formidling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reklame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885" y="1447800"/>
            <a:ext cx="7839803" cy="54102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Kampen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 smtClean="0"/>
              <a:t>hodene</a:t>
            </a:r>
            <a:r>
              <a:rPr lang="en-US" dirty="0" smtClean="0"/>
              <a:t>. </a:t>
            </a:r>
            <a:r>
              <a:rPr lang="nb-NO" dirty="0" smtClean="0"/>
              <a:t>Rekrutteringen er blitt viktigere og vanskeligere</a:t>
            </a:r>
          </a:p>
          <a:p>
            <a:r>
              <a:rPr lang="nb-NO" dirty="0" smtClean="0"/>
              <a:t>Krever ikke bare synlighet på nettet, men også i media</a:t>
            </a:r>
          </a:p>
          <a:p>
            <a:r>
              <a:rPr lang="nb-NO" dirty="0" smtClean="0"/>
              <a:t>Nye allianser og strukturer, eks. Oslo Cancer Cluster og Ullern VGS </a:t>
            </a:r>
            <a:r>
              <a:rPr lang="en-US" dirty="0" smtClean="0"/>
              <a:t>–</a:t>
            </a:r>
            <a:r>
              <a:rPr lang="nb-NO" dirty="0" smtClean="0"/>
              <a:t> talentene kapres stadig tidligere, impulser fra toppidretten</a:t>
            </a:r>
          </a:p>
          <a:p>
            <a:r>
              <a:rPr lang="nb-NO" dirty="0" smtClean="0"/>
              <a:t>Isolasjon i elfenbenstårnet er et kortsiktig strategi, også forskere må tenke diskontering</a:t>
            </a:r>
          </a:p>
        </p:txBody>
      </p:sp>
    </p:spTree>
    <p:extLst>
      <p:ext uri="{BB962C8B-B14F-4D97-AF65-F5344CB8AC3E}">
        <p14:creationId xmlns:p14="http://schemas.microsoft.com/office/powerpoint/2010/main" val="394559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Akademiske</a:t>
            </a:r>
            <a:r>
              <a:rPr lang="en-US" dirty="0"/>
              <a:t> </a:t>
            </a:r>
            <a:r>
              <a:rPr lang="en-US" dirty="0" err="1"/>
              <a:t>kappløp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UiO </a:t>
            </a:r>
            <a:r>
              <a:rPr lang="en-US" dirty="0" err="1"/>
              <a:t>styremøte</a:t>
            </a:r>
            <a:r>
              <a:rPr lang="en-US" dirty="0"/>
              <a:t> 24.4: “For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holde</a:t>
            </a:r>
            <a:r>
              <a:rPr lang="en-US" dirty="0"/>
              <a:t> </a:t>
            </a:r>
            <a:r>
              <a:rPr lang="en-US" dirty="0" err="1"/>
              <a:t>tritt</a:t>
            </a:r>
            <a:r>
              <a:rPr lang="en-US" dirty="0"/>
              <a:t> i den </a:t>
            </a:r>
            <a:r>
              <a:rPr lang="en-US" dirty="0" err="1"/>
              <a:t>økende</a:t>
            </a:r>
            <a:r>
              <a:rPr lang="en-US" dirty="0"/>
              <a:t> </a:t>
            </a:r>
            <a:r>
              <a:rPr lang="en-US" dirty="0" err="1"/>
              <a:t>konkurransen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talentene</a:t>
            </a:r>
            <a:r>
              <a:rPr lang="en-US" dirty="0"/>
              <a:t>, </a:t>
            </a:r>
            <a:r>
              <a:rPr lang="en-US" dirty="0" err="1"/>
              <a:t>må</a:t>
            </a:r>
            <a:r>
              <a:rPr lang="en-US" dirty="0"/>
              <a:t> UiO ta </a:t>
            </a:r>
            <a:r>
              <a:rPr lang="en-US" dirty="0" err="1"/>
              <a:t>tak</a:t>
            </a:r>
            <a:r>
              <a:rPr lang="en-US" dirty="0"/>
              <a:t> i en </a:t>
            </a:r>
            <a:r>
              <a:rPr lang="en-US" dirty="0" err="1"/>
              <a:t>rekke</a:t>
            </a:r>
            <a:r>
              <a:rPr lang="en-US" dirty="0"/>
              <a:t> </a:t>
            </a:r>
            <a:r>
              <a:rPr lang="en-US" dirty="0" err="1"/>
              <a:t>utfordringer</a:t>
            </a:r>
            <a:r>
              <a:rPr lang="en-US" dirty="0"/>
              <a:t> </a:t>
            </a:r>
            <a:r>
              <a:rPr lang="en-US" dirty="0" err="1"/>
              <a:t>relatert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bl.a</a:t>
            </a:r>
            <a:r>
              <a:rPr lang="en-US" dirty="0"/>
              <a:t>. </a:t>
            </a:r>
            <a:r>
              <a:rPr lang="en-US" dirty="0" err="1"/>
              <a:t>internasjonal</a:t>
            </a:r>
            <a:r>
              <a:rPr lang="en-US" dirty="0"/>
              <a:t> </a:t>
            </a:r>
            <a:r>
              <a:rPr lang="en-US" dirty="0" err="1"/>
              <a:t>synlighet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attraktivitet</a:t>
            </a:r>
            <a:r>
              <a:rPr lang="en-US" dirty="0"/>
              <a:t>…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kreve</a:t>
            </a:r>
            <a:r>
              <a:rPr lang="en-US" dirty="0"/>
              <a:t>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ressurser</a:t>
            </a:r>
            <a:r>
              <a:rPr lang="en-US" dirty="0"/>
              <a:t>…”</a:t>
            </a:r>
          </a:p>
          <a:p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økt</a:t>
            </a:r>
            <a:r>
              <a:rPr lang="en-US" dirty="0"/>
              <a:t> </a:t>
            </a:r>
            <a:r>
              <a:rPr lang="en-US" dirty="0" err="1"/>
              <a:t>kamp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“</a:t>
            </a:r>
            <a:r>
              <a:rPr lang="en-US" dirty="0" err="1"/>
              <a:t>studentmassene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de </a:t>
            </a:r>
            <a:r>
              <a:rPr lang="en-US" dirty="0" err="1"/>
              <a:t>beste</a:t>
            </a:r>
            <a:r>
              <a:rPr lang="en-US" dirty="0"/>
              <a:t> </a:t>
            </a:r>
          </a:p>
          <a:p>
            <a:r>
              <a:rPr lang="en-US" dirty="0" err="1"/>
              <a:t>Universitetsrangeringer</a:t>
            </a:r>
            <a:r>
              <a:rPr lang="en-US" dirty="0"/>
              <a:t> </a:t>
            </a:r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viktige</a:t>
            </a:r>
            <a:endParaRPr lang="en-US" dirty="0"/>
          </a:p>
          <a:p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igjen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SYNLIGHET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5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Konkurranse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> –</a:t>
            </a:r>
            <a:r>
              <a:rPr lang="en-US" dirty="0" err="1" smtClean="0"/>
              <a:t>formidling</a:t>
            </a:r>
            <a:r>
              <a:rPr lang="en-US" dirty="0" smtClean="0"/>
              <a:t> – </a:t>
            </a:r>
            <a:r>
              <a:rPr lang="en-US" dirty="0" err="1" smtClean="0"/>
              <a:t>undervisning</a:t>
            </a:r>
            <a:r>
              <a:rPr lang="en-US" dirty="0" smtClean="0"/>
              <a:t> - </a:t>
            </a:r>
            <a:r>
              <a:rPr lang="en-US" dirty="0" err="1" smtClean="0"/>
              <a:t>familie</a:t>
            </a:r>
            <a:r>
              <a:rPr lang="en-US" dirty="0" smtClean="0"/>
              <a:t>…</a:t>
            </a:r>
            <a:r>
              <a:rPr lang="en-US" dirty="0" err="1" smtClean="0"/>
              <a:t>Intellektuelle</a:t>
            </a:r>
            <a:r>
              <a:rPr lang="en-US" dirty="0" smtClean="0"/>
              <a:t> </a:t>
            </a:r>
            <a:r>
              <a:rPr lang="en-US" dirty="0" err="1"/>
              <a:t>tredemøllekappløp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372" y="1781373"/>
            <a:ext cx="5846236" cy="491611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Turtallet</a:t>
            </a:r>
            <a:r>
              <a:rPr lang="en-US" sz="2800" dirty="0" smtClean="0"/>
              <a:t> </a:t>
            </a:r>
            <a:r>
              <a:rPr lang="en-US" sz="2800" dirty="0" err="1" smtClean="0"/>
              <a:t>øker</a:t>
            </a:r>
            <a:r>
              <a:rPr lang="en-US" sz="2800" dirty="0" smtClean="0"/>
              <a:t> i </a:t>
            </a:r>
            <a:r>
              <a:rPr lang="en-US" sz="2800" dirty="0" err="1" smtClean="0"/>
              <a:t>akademia</a:t>
            </a:r>
            <a:r>
              <a:rPr lang="en-US" sz="2800" dirty="0" smtClean="0"/>
              <a:t> </a:t>
            </a:r>
            <a:r>
              <a:rPr lang="en-US" sz="2800" dirty="0" err="1" smtClean="0"/>
              <a:t>også</a:t>
            </a:r>
            <a:endParaRPr lang="en-US" sz="2800" dirty="0"/>
          </a:p>
          <a:p>
            <a:r>
              <a:rPr lang="en-US" sz="2800" dirty="0" err="1"/>
              <a:t>Kappløp</a:t>
            </a:r>
            <a:r>
              <a:rPr lang="en-US" sz="2800" dirty="0"/>
              <a:t> i </a:t>
            </a:r>
            <a:r>
              <a:rPr lang="en-US" sz="2800" dirty="0" err="1"/>
              <a:t>akademia</a:t>
            </a:r>
            <a:r>
              <a:rPr lang="en-US" sz="2800" dirty="0"/>
              <a:t>: mot </a:t>
            </a:r>
            <a:r>
              <a:rPr lang="en-US" sz="2800" dirty="0" err="1"/>
              <a:t>bedre</a:t>
            </a:r>
            <a:r>
              <a:rPr lang="en-US" sz="2800" dirty="0"/>
              <a:t> </a:t>
            </a:r>
            <a:r>
              <a:rPr lang="en-US" sz="2800" dirty="0" err="1"/>
              <a:t>ideer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innsikter</a:t>
            </a:r>
            <a:r>
              <a:rPr lang="en-US" sz="2800" dirty="0"/>
              <a:t> </a:t>
            </a:r>
            <a:r>
              <a:rPr lang="en-US" sz="2800" dirty="0" err="1"/>
              <a:t>eller</a:t>
            </a:r>
            <a:r>
              <a:rPr lang="en-US" sz="2800" dirty="0"/>
              <a:t> bare </a:t>
            </a:r>
            <a:r>
              <a:rPr lang="en-US" sz="2800" dirty="0" err="1"/>
              <a:t>flere</a:t>
            </a:r>
            <a:r>
              <a:rPr lang="en-US" sz="2800" dirty="0"/>
              <a:t> </a:t>
            </a:r>
            <a:r>
              <a:rPr lang="en-US" sz="2800" i="1" dirty="0"/>
              <a:t>papers</a:t>
            </a:r>
            <a:r>
              <a:rPr lang="en-US" sz="2800" dirty="0"/>
              <a:t>? </a:t>
            </a:r>
            <a:r>
              <a:rPr lang="en-US" sz="2800" dirty="0" err="1"/>
              <a:t>Hva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smtClean="0"/>
              <a:t>din </a:t>
            </a:r>
            <a:r>
              <a:rPr lang="en-US" sz="2800" dirty="0"/>
              <a:t>h-</a:t>
            </a:r>
            <a:r>
              <a:rPr lang="en-US" sz="2800" dirty="0" err="1" smtClean="0"/>
              <a:t>faktor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S</a:t>
            </a:r>
            <a:r>
              <a:rPr lang="en-US" sz="2800" dirty="0" err="1" smtClean="0"/>
              <a:t>amarbeid</a:t>
            </a:r>
            <a:r>
              <a:rPr lang="en-US" sz="2800" dirty="0" smtClean="0"/>
              <a:t> </a:t>
            </a:r>
            <a:r>
              <a:rPr lang="en-US" sz="2800" dirty="0" err="1"/>
              <a:t>er</a:t>
            </a:r>
            <a:r>
              <a:rPr lang="en-US" sz="2800" dirty="0"/>
              <a:t> en </a:t>
            </a:r>
            <a:r>
              <a:rPr lang="en-US" sz="2800" dirty="0" err="1"/>
              <a:t>vinnerstrategi</a:t>
            </a:r>
            <a:r>
              <a:rPr lang="en-US" sz="2800" dirty="0"/>
              <a:t>, </a:t>
            </a:r>
            <a:r>
              <a:rPr lang="en-US" sz="2800" dirty="0" err="1"/>
              <a:t>økt</a:t>
            </a:r>
            <a:r>
              <a:rPr lang="en-US" sz="2800" dirty="0"/>
              <a:t> grad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flerforfatterskap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store </a:t>
            </a:r>
            <a:r>
              <a:rPr lang="en-US" sz="2800" dirty="0" err="1"/>
              <a:t>prosjektkonsortier</a:t>
            </a:r>
            <a:r>
              <a:rPr lang="en-US" sz="2800" dirty="0"/>
              <a:t> </a:t>
            </a:r>
            <a:r>
              <a:rPr lang="en-US" sz="2800" dirty="0" err="1"/>
              <a:t>øker</a:t>
            </a:r>
            <a:r>
              <a:rPr lang="en-US" sz="2800" dirty="0"/>
              <a:t> </a:t>
            </a:r>
            <a:r>
              <a:rPr lang="en-US" sz="2800" dirty="0" err="1"/>
              <a:t>enkeltindividets</a:t>
            </a:r>
            <a:r>
              <a:rPr lang="en-US" sz="2800" dirty="0"/>
              <a:t> </a:t>
            </a:r>
            <a:r>
              <a:rPr lang="en-US" sz="2800" dirty="0" err="1"/>
              <a:t>produksjon</a:t>
            </a:r>
            <a:r>
              <a:rPr lang="en-US" sz="2800" dirty="0"/>
              <a:t> (i </a:t>
            </a:r>
            <a:r>
              <a:rPr lang="en-US" sz="2800" dirty="0" err="1"/>
              <a:t>alle</a:t>
            </a:r>
            <a:r>
              <a:rPr lang="en-US" sz="2800" dirty="0"/>
              <a:t> fall </a:t>
            </a:r>
            <a:r>
              <a:rPr lang="en-US" sz="2800" dirty="0" err="1"/>
              <a:t>målt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siteringsindeks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antall</a:t>
            </a:r>
            <a:r>
              <a:rPr lang="en-US" sz="2800" dirty="0"/>
              <a:t> </a:t>
            </a:r>
            <a:r>
              <a:rPr lang="en-US" sz="2800" dirty="0" err="1"/>
              <a:t>artikler</a:t>
            </a:r>
            <a:r>
              <a:rPr lang="en-US" sz="2800" dirty="0"/>
              <a:t>…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ublish or perish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608" y="2351494"/>
            <a:ext cx="2144391" cy="30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765</TotalTime>
  <Words>930</Words>
  <Application>Microsoft Office PowerPoint</Application>
  <PresentationFormat>Skjermfremvisning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Solstice</vt:lpstr>
      <vt:lpstr>Formidlingsdilemmaet - og kampen om oppmerksomheten</vt:lpstr>
      <vt:lpstr>Utgangspunktet: fra penger til tid til synlighet som begrensende faktor?</vt:lpstr>
      <vt:lpstr>Samfunnskontakt og samfunnskontrakt</vt:lpstr>
      <vt:lpstr>Gjensidig mistro  - den velkjente historien</vt:lpstr>
      <vt:lpstr>Så hvem “har skylda”?</vt:lpstr>
      <vt:lpstr>Forskningens kredibilitet og autoritet</vt:lpstr>
      <vt:lpstr>Formidling som reklame</vt:lpstr>
      <vt:lpstr>Akademiske kappløp…</vt:lpstr>
      <vt:lpstr>Konkurranse mellom forskning –formidling – undervisning - familie…Intellektuelle tredemøllekappløp</vt:lpstr>
      <vt:lpstr>Nye krav øker tidsfragmentering</vt:lpstr>
      <vt:lpstr>Økt differensiering</vt:lpstr>
      <vt:lpstr>Så hvem kan og hvem skal formidle?</vt:lpstr>
      <vt:lpstr>Nye formidlere og nye formidlingsformer</vt:lpstr>
      <vt:lpstr>Nye tanker fra nerdenes høyborg…</vt:lpstr>
      <vt:lpstr>Hvordan“selge seg inn” uten å overselge – eller selge sin sjel?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 og natur</dc:title>
  <dc:creator>Dag Olav Hessen</dc:creator>
  <cp:lastModifiedBy>O7Loft</cp:lastModifiedBy>
  <cp:revision>77</cp:revision>
  <dcterms:created xsi:type="dcterms:W3CDTF">2010-11-03T09:17:29Z</dcterms:created>
  <dcterms:modified xsi:type="dcterms:W3CDTF">2012-09-17T09:21:35Z</dcterms:modified>
</cp:coreProperties>
</file>